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2"/>
  </p:notesMasterIdLst>
  <p:sldIdLst>
    <p:sldId id="256" r:id="rId2"/>
    <p:sldId id="302" r:id="rId3"/>
    <p:sldId id="257" r:id="rId4"/>
    <p:sldId id="259" r:id="rId5"/>
    <p:sldId id="260" r:id="rId6"/>
    <p:sldId id="261" r:id="rId7"/>
    <p:sldId id="303" r:id="rId8"/>
    <p:sldId id="304" r:id="rId9"/>
    <p:sldId id="299" r:id="rId10"/>
    <p:sldId id="262" r:id="rId11"/>
    <p:sldId id="298" r:id="rId12"/>
    <p:sldId id="300" r:id="rId13"/>
    <p:sldId id="305" r:id="rId14"/>
    <p:sldId id="264" r:id="rId15"/>
    <p:sldId id="265" r:id="rId16"/>
    <p:sldId id="266" r:id="rId17"/>
    <p:sldId id="267" r:id="rId18"/>
    <p:sldId id="268" r:id="rId19"/>
    <p:sldId id="301" r:id="rId20"/>
    <p:sldId id="297" r:id="rId2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853"/>
    <p:restoredTop sz="94601"/>
  </p:normalViewPr>
  <p:slideViewPr>
    <p:cSldViewPr snapToGrid="0" snapToObjects="1">
      <p:cViewPr varScale="1">
        <p:scale>
          <a:sx n="133" d="100"/>
          <a:sy n="133" d="100"/>
        </p:scale>
        <p:origin x="38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rgbClr val="4D1434"/>
                </a:solidFill>
                <a:latin typeface="Calibri"/>
                <a:ea typeface="+mn-ea"/>
                <a:cs typeface="+mn-cs"/>
              </a:defRPr>
            </a:pPr>
            <a:r>
              <a:rPr lang="en-ID" sz="1300" b="0" i="0" u="none" strike="noStrike" dirty="0" err="1">
                <a:solidFill>
                  <a:srgbClr val="4D1434"/>
                </a:solidFill>
                <a:latin typeface="Calibri"/>
              </a:rPr>
              <a:t>Pencegahan</a:t>
            </a:r>
            <a:r>
              <a:rPr lang="en-ID" sz="1300" b="0" i="0" u="none" strike="noStrike" baseline="0" dirty="0">
                <a:solidFill>
                  <a:srgbClr val="4D1434"/>
                </a:solidFill>
                <a:latin typeface="Calibri"/>
              </a:rPr>
              <a:t> Fraktur </a:t>
            </a:r>
            <a:r>
              <a:rPr lang="en-ID" sz="1300" b="0" i="0" u="none" strike="noStrike" dirty="0">
                <a:solidFill>
                  <a:srgbClr val="4D1434"/>
                </a:solidFill>
                <a:latin typeface="Calibri"/>
              </a:rPr>
              <a:t>per 1000 Orang</a:t>
            </a:r>
            <a:r>
              <a:rPr lang="en-ID" sz="1300" b="0" i="0" u="none" strike="noStrike" baseline="0" dirty="0">
                <a:solidFill>
                  <a:srgbClr val="4D1434"/>
                </a:solidFill>
                <a:latin typeface="Calibri"/>
              </a:rPr>
              <a:t> </a:t>
            </a:r>
            <a:r>
              <a:rPr lang="en-ID" sz="1300" b="0" i="0" u="none" strike="noStrike" baseline="0" dirty="0" err="1">
                <a:solidFill>
                  <a:srgbClr val="4D1434"/>
                </a:solidFill>
                <a:latin typeface="Calibri"/>
              </a:rPr>
              <a:t>Mendapatkan</a:t>
            </a:r>
            <a:r>
              <a:rPr lang="en-ID" sz="1300" b="0" i="0" u="none" strike="noStrike" baseline="0" dirty="0">
                <a:solidFill>
                  <a:srgbClr val="4D1434"/>
                </a:solidFill>
                <a:latin typeface="Calibri"/>
              </a:rPr>
              <a:t> </a:t>
            </a:r>
            <a:r>
              <a:rPr lang="en-ID" sz="1300" b="0" i="0" u="none" strike="noStrike" baseline="0" dirty="0" err="1">
                <a:solidFill>
                  <a:srgbClr val="4D1434"/>
                </a:solidFill>
                <a:latin typeface="Calibri"/>
              </a:rPr>
              <a:t>Biphosphonate</a:t>
            </a:r>
            <a:endParaRPr lang="en-ID" sz="1300" b="0" i="0" u="none" strike="noStrike" dirty="0">
              <a:solidFill>
                <a:srgbClr val="4D1434"/>
              </a:solidFill>
              <a:latin typeface="Calibri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rgbClr val="4D1434"/>
              </a:solidFill>
              <a:latin typeface="Calibri"/>
              <a:ea typeface="+mn-ea"/>
              <a:cs typeface="+mn-cs"/>
            </a:defRPr>
          </a:pPr>
          <a:endParaRPr lang="en-ID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Bisphosphonate vs tanpa pengobatan (3 yr)</c:v>
                </c:pt>
              </c:strCache>
            </c:strRef>
          </c:tx>
          <c:spPr>
            <a:solidFill>
              <a:schemeClr val="accent1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1C2B33"/>
                    </a:solidFill>
                    <a:latin typeface="Calibri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Vertebral</c:v>
                </c:pt>
                <c:pt idx="1">
                  <c:v>Non-vertebral</c:v>
                </c:pt>
                <c:pt idx="2">
                  <c:v>Panggul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25</c:v>
                </c:pt>
                <c:pt idx="1">
                  <c:v>10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46-724D-9F13-46F45DD4F44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Anabolic vs bisphosphonate</c:v>
                </c:pt>
              </c:strCache>
            </c:strRef>
          </c:tx>
          <c:spPr>
            <a:solidFill>
              <a:schemeClr val="accent1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00" b="0" i="0" u="none" strike="noStrike" kern="1200" baseline="0">
                    <a:solidFill>
                      <a:srgbClr val="1C2B33"/>
                    </a:solidFill>
                    <a:latin typeface="Calibri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Vertebral</c:v>
                </c:pt>
                <c:pt idx="1">
                  <c:v>Non-vertebral</c:v>
                </c:pt>
                <c:pt idx="2">
                  <c:v>Panggul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35</c:v>
                </c:pt>
                <c:pt idx="1">
                  <c:v>18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646-724D-9F13-46F45DD4F449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noFill/>
          <a:ln w="12700" cap="flat" cmpd="sng" algn="ctr">
            <a:solidFill>
              <a:srgbClr val="888888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rgbClr val="1C2B33"/>
                </a:solidFill>
                <a:latin typeface="Calibri"/>
                <a:ea typeface="+mn-ea"/>
                <a:cs typeface="+mn-cs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40"/>
        </c:scaling>
        <c:delete val="0"/>
        <c:axPos val="l"/>
        <c:majorGridlines>
          <c:spPr>
            <a:ln w="12700" cap="flat" cmpd="sng" algn="ctr">
              <a:solidFill>
                <a:srgbClr val="E6E6E6"/>
              </a:solidFill>
              <a:prstDash val="solid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rgbClr val="5B6B73"/>
                    </a:solidFill>
                    <a:latin typeface="Calibri"/>
                    <a:ea typeface="+mn-ea"/>
                    <a:cs typeface="+mn-cs"/>
                  </a:defRPr>
                </a:pPr>
                <a:r>
                  <a:rPr lang="en-ID" sz="1000" b="0" i="0" u="none" strike="noStrike" dirty="0" err="1">
                    <a:solidFill>
                      <a:srgbClr val="5B6B73"/>
                    </a:solidFill>
                    <a:latin typeface="Calibri"/>
                  </a:rPr>
                  <a:t>Pencegahan</a:t>
                </a:r>
                <a:r>
                  <a:rPr lang="en-ID" sz="1000" b="0" i="0" u="none" strike="noStrike" baseline="0" dirty="0">
                    <a:solidFill>
                      <a:srgbClr val="5B6B73"/>
                    </a:solidFill>
                    <a:latin typeface="Calibri"/>
                  </a:rPr>
                  <a:t> </a:t>
                </a:r>
                <a:r>
                  <a:rPr lang="en-ID" sz="1000" b="0" i="0" u="none" strike="noStrike" dirty="0">
                    <a:solidFill>
                      <a:srgbClr val="5B6B73"/>
                    </a:solidFill>
                    <a:latin typeface="Calibri"/>
                  </a:rPr>
                  <a:t>fraktur per 1000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rgbClr val="5B6B73"/>
                  </a:solidFill>
                  <a:latin typeface="Calibri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0"/>
        <c:majorTickMark val="out"/>
        <c:minorTickMark val="none"/>
        <c:tickLblPos val="nextTo"/>
        <c:spPr>
          <a:noFill/>
          <a:ln w="12700" cap="flat" cmpd="sng" algn="ctr">
            <a:solidFill>
              <a:srgbClr val="888888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5B6B73"/>
                </a:solidFill>
                <a:latin typeface="Calibri"/>
                <a:ea typeface="+mn-ea"/>
                <a:cs typeface="+mn-cs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rgbClr val="1C2B33"/>
              </a:solidFill>
              <a:latin typeface="Calibri"/>
              <a:ea typeface="+mn-ea"/>
              <a:cs typeface="Calibri"/>
            </a:defRPr>
          </a:pPr>
          <a:endParaRPr lang="en-US"/>
        </a:p>
      </c:txPr>
    </c:legend>
    <c:plotVisOnly val="1"/>
    <c:dispBlanksAs val="span"/>
    <c:showDLblsOverMax val="1"/>
  </c:chart>
  <c:spPr>
    <a:noFill/>
    <a:ln w="6350" cap="flat" cmpd="sng" algn="ctr">
      <a:noFill/>
      <a:prstDash val="solid"/>
      <a:miter lim="800000"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1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67998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Sesi ini fokus pada apa yang dikerjakan di poli: siapa yang diskrining, kapan mulai obat, obat apa, berapa lama, dan apa yang dipantau. Bukan telaah jurnal.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4C3B11-2A1E-7389-077F-21AF836652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B1F57BE-065C-0C87-28CF-3936B1B651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D4326E-0C58-5782-25BD-DD942C1106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Sampaikan alur sesi. Tekankan batas populasi supaya peserta tidak menerapkan ambang ini pada pasien dengan glukokortikoid dosis tinggi atau keganasan.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7F7A0C-427E-D529-7CED-DF4780CB1B2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6638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Sampaikan alur sesi. Tekankan batas populasi supaya peserta tidak menerapkan ambang ini pada pasien dengan glukokortikoid dosis tinggi atau keganasan.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Perawat dapat mengerjakan seluruh isi slide ini saat triase: timbang, ukur tinggi badan, dan tanyakan enam faktor risiko.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35F78-99F8-87B2-5E63-F160883B3F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9A6390B-B091-14E2-619D-58C9F7622D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67D37D-D4E8-02E9-0646-DF969C525A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B25AF9-2984-D999-8B75-36BDA51D666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3540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DF50E-7FEE-BDD1-0D80-15E1DB5F93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5733FD-0879-5865-6266-EBD9AD3B29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B3BFC4-5B8A-54FC-7201-A2D1DB9AAC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EA851E-855E-657E-9A10-8EDB7478854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92031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A6A6F8-5EC1-DAD6-EC34-475DEA6297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B6DB74-4C4D-FA3B-152C-48E4CDD48A5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8226F2-0DF0-EB68-707B-D152DD33B2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Ambang 20 persen dipilih karena strategi ini mencegah paling banyak fraktur sambil membatasi terapi berlebih.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0A620C-06B8-DAF3-3A3B-0FAC33326B9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9846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Ambang 20 persen dipilih karena strategi ini mencegah paling banyak fraktur sambil membatasi terapi berlebih.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299F0-BF94-8B2A-370A-B49A5D43CC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EF27EFC-7289-6D8D-3F5E-2B9DA53145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7B4806-11C7-AC1E-F0C0-44CEC27426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Ambang 20 persen dipilih karena strategi ini mencegah paling banyak fraktur sambil membatasi terapi berlebih.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E4BF04-26F2-05DE-9695-07732854130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2652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93A3F8-0D8F-08BF-22C3-7D9CBBE453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A4620AD-1568-28EF-C1E3-7638A83352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20E134-818B-64E0-02AD-D44AF560C4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Ambang 20 persen dipilih karena strategi ini mencegah paling banyak fraktur sambil membatasi terapi berlebih.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FBAE9E-AFEC-6E5F-8B01-7A3D6D043DB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3402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DAF91-EF67-DCDD-758A-AEE5A78FC0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970E1D-2F14-8B60-4EE2-151B514BEE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302C92-31FC-C9AB-31AA-ADDFB348B6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Bagian cara minum adalah materi edukasi perawat. Kepatuhan yang buruk sering berakar pada keluhan saluran cerna akibat cara minum yang salah.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173EB3-AA77-48A3-054C-7DDE273EC3D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35474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Bagian cara minum adalah materi edukasi perawat. Kepatuhan yang buruk sering berakar pada keluhan saluran cerna akibat cara minum yang salah.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Menghentikan denosumab tanpa transisi memicu rebound bone loss dan fraktur vertebra multipel. Ini kesalahan paling berbahaya di slide ini.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99F5DD-9B65-8DC1-5A61-BD1E4A454A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0B8105-D488-7BD1-B174-00A98A02FC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47C63D5-BB28-08D0-252C-213D9F9934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CD701E-8A4A-7E88-CE3F-17012071AD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81432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15cdf9e6735_1_3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15cdf9e6735_1_3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>
            <a:spLocks noGrp="1"/>
          </p:cNvSpPr>
          <p:nvPr>
            <p:ph type="ctrTitle"/>
          </p:nvPr>
        </p:nvSpPr>
        <p:spPr>
          <a:xfrm>
            <a:off x="4614000" y="1184400"/>
            <a:ext cx="3843900" cy="247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200"/>
              <a:buNone/>
              <a:defRPr sz="51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>
            <a:off x="4614000" y="3559813"/>
            <a:ext cx="3843900" cy="39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98277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5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3A4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claude/work/assets/hero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480" y="502920"/>
            <a:ext cx="3931920" cy="3712464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66928" y="658368"/>
            <a:ext cx="2651760" cy="310896"/>
          </a:xfrm>
          <a:prstGeom prst="roundRect">
            <a:avLst>
              <a:gd name="adj" fmla="val 147059"/>
            </a:avLst>
          </a:prstGeom>
          <a:solidFill>
            <a:srgbClr val="F07E1A"/>
          </a:solidFill>
          <a:ln/>
        </p:spPr>
      </p:sp>
      <p:sp>
        <p:nvSpPr>
          <p:cNvPr id="4" name="Text 1"/>
          <p:cNvSpPr/>
          <p:nvPr/>
        </p:nvSpPr>
        <p:spPr>
          <a:xfrm>
            <a:off x="566928" y="658368"/>
            <a:ext cx="26517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12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PANDUAN PRAKTIK KLINIS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566928" y="1035679"/>
            <a:ext cx="4297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OSTEOPOROSIS:</a:t>
            </a:r>
            <a:endParaRPr lang="en-US" sz="3400" dirty="0"/>
          </a:p>
        </p:txBody>
      </p:sp>
      <p:sp>
        <p:nvSpPr>
          <p:cNvPr id="6" name="Text 3"/>
          <p:cNvSpPr/>
          <p:nvPr/>
        </p:nvSpPr>
        <p:spPr>
          <a:xfrm>
            <a:off x="566928" y="1737360"/>
            <a:ext cx="4480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5EC4D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TATALAKSANA DAN PENCEGAHAN FRAKTUR</a:t>
            </a:r>
            <a:endParaRPr lang="en-US" sz="3000" dirty="0"/>
          </a:p>
        </p:txBody>
      </p:sp>
      <p:sp>
        <p:nvSpPr>
          <p:cNvPr id="7" name="Text 4"/>
          <p:cNvSpPr/>
          <p:nvPr/>
        </p:nvSpPr>
        <p:spPr>
          <a:xfrm>
            <a:off x="566928" y="2542032"/>
            <a:ext cx="4206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Panduan praktis untuk dokter umum dan </a:t>
            </a:r>
            <a:r>
              <a:rPr lang="en-US" sz="1500" dirty="0" err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perawat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566928" y="3456432"/>
            <a:ext cx="1097280" cy="0"/>
          </a:xfrm>
          <a:prstGeom prst="line">
            <a:avLst/>
          </a:prstGeom>
          <a:noFill/>
          <a:ln w="38100">
            <a:solidFill>
              <a:srgbClr val="F07E1A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566928" y="3611880"/>
            <a:ext cx="4297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9AAE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Diadaptasi dari Clinical Practice Guideline for Management of</a:t>
            </a:r>
            <a:endParaRPr lang="en-US" sz="105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9AAE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Osteoporosis and Fracture Prevention in Canada: 2023 Update (CMAJ)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E269B6-4E21-CBCE-1813-8C4883982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F7A67D-79D6-5C37-0351-E111625C59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150" y="285750"/>
            <a:ext cx="72517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1903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14772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Topik</a:t>
            </a: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7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Diskusi</a:t>
            </a: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Hari </a:t>
            </a:r>
            <a:r>
              <a:rPr lang="en-US" sz="27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</a:t>
            </a:r>
            <a:endParaRPr lang="en-US" sz="2700" dirty="0"/>
          </a:p>
        </p:txBody>
      </p:sp>
      <p:sp>
        <p:nvSpPr>
          <p:cNvPr id="4" name="Shape 2"/>
          <p:cNvSpPr/>
          <p:nvPr/>
        </p:nvSpPr>
        <p:spPr>
          <a:xfrm>
            <a:off x="768096" y="1234440"/>
            <a:ext cx="1024128" cy="1024128"/>
          </a:xfrm>
          <a:prstGeom prst="ellipse">
            <a:avLst/>
          </a:prstGeom>
          <a:solidFill>
            <a:srgbClr val="0F8DA8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852" y="1521196"/>
            <a:ext cx="450616" cy="45061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457200" y="2377440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8D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502920" y="2670048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3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Siapa yang</a:t>
            </a:r>
            <a:endParaRPr lang="en-US" sz="13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3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perlu dinilai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2801643" y="1243584"/>
            <a:ext cx="1024128" cy="1024128"/>
          </a:xfrm>
          <a:prstGeom prst="ellipse">
            <a:avLst/>
          </a:prstGeom>
          <a:solidFill>
            <a:srgbClr val="F07E1A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8399" y="1530340"/>
            <a:ext cx="450616" cy="450616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2490747" y="238658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07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2536467" y="2679192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3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Menentukan</a:t>
            </a:r>
            <a:endParaRPr lang="en-US" sz="13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3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 fraktur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4803129" y="1243584"/>
            <a:ext cx="1024128" cy="1024128"/>
          </a:xfrm>
          <a:prstGeom prst="ellipse">
            <a:avLst/>
          </a:prstGeom>
          <a:solidFill>
            <a:srgbClr val="0F8DA8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9885" y="1530340"/>
            <a:ext cx="450616" cy="450616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4492233" y="238658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8D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500" dirty="0"/>
          </a:p>
        </p:txBody>
      </p:sp>
      <p:sp>
        <p:nvSpPr>
          <p:cNvPr id="15" name="Text 10"/>
          <p:cNvSpPr/>
          <p:nvPr/>
        </p:nvSpPr>
        <p:spPr>
          <a:xfrm>
            <a:off x="4537953" y="2679192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3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Kapan mulai</a:t>
            </a:r>
            <a:endParaRPr lang="en-US" sz="13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3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obat</a:t>
            </a:r>
            <a:endParaRPr lang="en-US" sz="1300" dirty="0"/>
          </a:p>
        </p:txBody>
      </p:sp>
      <p:sp>
        <p:nvSpPr>
          <p:cNvPr id="16" name="Shape 11"/>
          <p:cNvSpPr/>
          <p:nvPr/>
        </p:nvSpPr>
        <p:spPr>
          <a:xfrm>
            <a:off x="6918430" y="1243584"/>
            <a:ext cx="1024128" cy="1024128"/>
          </a:xfrm>
          <a:prstGeom prst="ellipse">
            <a:avLst/>
          </a:prstGeom>
          <a:solidFill>
            <a:srgbClr val="F07E1A"/>
          </a:solidFill>
          <a:ln/>
        </p:spPr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5186" y="1530340"/>
            <a:ext cx="450616" cy="450616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6607534" y="238658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07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500" dirty="0"/>
          </a:p>
        </p:txBody>
      </p:sp>
      <p:sp>
        <p:nvSpPr>
          <p:cNvPr id="19" name="Text 13"/>
          <p:cNvSpPr/>
          <p:nvPr/>
        </p:nvSpPr>
        <p:spPr>
          <a:xfrm>
            <a:off x="6653254" y="2679192"/>
            <a:ext cx="1554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13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Durasi dan</a:t>
            </a:r>
            <a:endParaRPr lang="en-US" sz="1300" dirty="0"/>
          </a:p>
          <a:p>
            <a:pPr marL="0" indent="0" algn="ctr">
              <a:lnSpc>
                <a:spcPct val="110000"/>
              </a:lnSpc>
              <a:buNone/>
            </a:pPr>
            <a:r>
              <a:rPr lang="en-US" sz="13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pemantauan</a:t>
            </a:r>
            <a:endParaRPr lang="en-US" sz="1300" dirty="0"/>
          </a:p>
        </p:txBody>
      </p:sp>
      <p:sp>
        <p:nvSpPr>
          <p:cNvPr id="24" name="Shape 17"/>
          <p:cNvSpPr/>
          <p:nvPr/>
        </p:nvSpPr>
        <p:spPr>
          <a:xfrm>
            <a:off x="457200" y="3520440"/>
            <a:ext cx="8229600" cy="777240"/>
          </a:xfrm>
          <a:prstGeom prst="roundRect">
            <a:avLst>
              <a:gd name="adj" fmla="val 16471"/>
            </a:avLst>
          </a:prstGeom>
          <a:solidFill>
            <a:srgbClr val="E6F6FA"/>
          </a:solidFill>
          <a:ln/>
        </p:spPr>
      </p:sp>
      <p:sp>
        <p:nvSpPr>
          <p:cNvPr id="25" name="Shape 18"/>
          <p:cNvSpPr/>
          <p:nvPr/>
        </p:nvSpPr>
        <p:spPr>
          <a:xfrm>
            <a:off x="658368" y="3744468"/>
            <a:ext cx="329184" cy="329184"/>
          </a:xfrm>
          <a:prstGeom prst="ellipse">
            <a:avLst/>
          </a:prstGeom>
          <a:solidFill>
            <a:srgbClr val="F07E1A"/>
          </a:solidFill>
          <a:ln/>
        </p:spPr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0540" y="3836640"/>
            <a:ext cx="144841" cy="144841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1115568" y="3520440"/>
            <a:ext cx="7360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5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Semua ambang di sesi ini berlaku untuk osteoporosis primer pada pasien usia 50 tahun ke atas yang tinggal di komunitas. Osteoporosis sekunder dan penghuni panti jompo butuh pendekatan tersendiri.</a:t>
            </a:r>
            <a:endParaRPr lang="en-US" sz="1250" dirty="0"/>
          </a:p>
        </p:txBody>
      </p:sp>
      <p:sp>
        <p:nvSpPr>
          <p:cNvPr id="28" name="Text 20"/>
          <p:cNvSpPr/>
          <p:nvPr/>
        </p:nvSpPr>
        <p:spPr>
          <a:xfrm>
            <a:off x="457200" y="457200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700" dirty="0">
                <a:solidFill>
                  <a:srgbClr val="B4C4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Morin SN, Feldman S, Funnell L, dkk. Clinical practice guideline for management of osteoporosis and fracture prevention in Canada: 2023 update. CMAJ. 2023;195(39):E1333-48.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Langkah 1  ·  Nilai semua pasien usia 50 tahun ke atas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57200" y="722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E7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Cukup anamnesis dan pemeriksaan fisik sederhana, tanpa alat khusus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3986784" cy="3127248"/>
          </a:xfrm>
          <a:prstGeom prst="roundRect">
            <a:avLst>
              <a:gd name="adj" fmla="val 4094"/>
            </a:avLst>
          </a:prstGeom>
          <a:solidFill>
            <a:srgbClr val="E6F6FA"/>
          </a:solidFill>
          <a:ln/>
        </p:spPr>
      </p:sp>
      <p:sp>
        <p:nvSpPr>
          <p:cNvPr id="5" name="Shape 3"/>
          <p:cNvSpPr/>
          <p:nvPr/>
        </p:nvSpPr>
        <p:spPr>
          <a:xfrm>
            <a:off x="676656" y="1371600"/>
            <a:ext cx="457200" cy="457200"/>
          </a:xfrm>
          <a:prstGeom prst="ellipse">
            <a:avLst/>
          </a:prstGeom>
          <a:solidFill>
            <a:srgbClr val="0F8DA8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" y="1499616"/>
            <a:ext cx="201168" cy="2011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61872" y="1371600"/>
            <a:ext cx="29809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A5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Tanyakan dan catat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94944" y="2029968"/>
            <a:ext cx="237744" cy="237744"/>
          </a:xfrm>
          <a:prstGeom prst="ellipse">
            <a:avLst/>
          </a:prstGeom>
          <a:solidFill>
            <a:srgbClr val="0F8DA8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757" y="2091781"/>
            <a:ext cx="114117" cy="114117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1024128" y="2011680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Pernah patah tulang setelah usia 40 tahun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694944" y="2414016"/>
            <a:ext cx="237744" cy="237744"/>
          </a:xfrm>
          <a:prstGeom prst="ellipse">
            <a:avLst/>
          </a:prstGeom>
          <a:solidFill>
            <a:srgbClr val="0F8DA8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757" y="2475829"/>
            <a:ext cx="114117" cy="114117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024128" y="2395728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Steroid oral lebih dari 3 bulan</a:t>
            </a:r>
            <a:endParaRPr lang="en-US" sz="1200" dirty="0"/>
          </a:p>
        </p:txBody>
      </p:sp>
      <p:sp>
        <p:nvSpPr>
          <p:cNvPr id="14" name="Shape 9"/>
          <p:cNvSpPr/>
          <p:nvPr/>
        </p:nvSpPr>
        <p:spPr>
          <a:xfrm>
            <a:off x="694944" y="2798064"/>
            <a:ext cx="237744" cy="237744"/>
          </a:xfrm>
          <a:prstGeom prst="ellipse">
            <a:avLst/>
          </a:prstGeom>
          <a:solidFill>
            <a:srgbClr val="0F8DA8"/>
          </a:solidFill>
          <a:ln/>
        </p:spPr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757" y="2859877"/>
            <a:ext cx="114117" cy="114117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1024128" y="2779776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Jatuh 2 kali atau lebih dalam setahun</a:t>
            </a:r>
            <a:endParaRPr lang="en-US" sz="1200" dirty="0"/>
          </a:p>
        </p:txBody>
      </p:sp>
      <p:sp>
        <p:nvSpPr>
          <p:cNvPr id="17" name="Shape 11"/>
          <p:cNvSpPr/>
          <p:nvPr/>
        </p:nvSpPr>
        <p:spPr>
          <a:xfrm>
            <a:off x="694944" y="3182112"/>
            <a:ext cx="237744" cy="237744"/>
          </a:xfrm>
          <a:prstGeom prst="ellipse">
            <a:avLst/>
          </a:prstGeom>
          <a:solidFill>
            <a:srgbClr val="0F8DA8"/>
          </a:solidFill>
          <a:ln/>
        </p:spPr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757" y="3243925"/>
            <a:ext cx="114117" cy="114117"/>
          </a:xfrm>
          <a:prstGeom prst="rect">
            <a:avLst/>
          </a:prstGeom>
        </p:spPr>
      </p:pic>
      <p:sp>
        <p:nvSpPr>
          <p:cNvPr id="19" name="Text 12"/>
          <p:cNvSpPr/>
          <p:nvPr/>
        </p:nvSpPr>
        <p:spPr>
          <a:xfrm>
            <a:off x="1024128" y="3163824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Orang tua pernah patah tulang panggul</a:t>
            </a:r>
            <a:endParaRPr lang="en-US" sz="1200" dirty="0"/>
          </a:p>
        </p:txBody>
      </p:sp>
      <p:sp>
        <p:nvSpPr>
          <p:cNvPr id="20" name="Shape 13"/>
          <p:cNvSpPr/>
          <p:nvPr/>
        </p:nvSpPr>
        <p:spPr>
          <a:xfrm>
            <a:off x="694944" y="3566160"/>
            <a:ext cx="237744" cy="237744"/>
          </a:xfrm>
          <a:prstGeom prst="ellipse">
            <a:avLst/>
          </a:prstGeom>
          <a:solidFill>
            <a:srgbClr val="0F8DA8"/>
          </a:solidFill>
          <a:ln/>
        </p:spPr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757" y="3627973"/>
            <a:ext cx="114117" cy="114117"/>
          </a:xfrm>
          <a:prstGeom prst="rect">
            <a:avLst/>
          </a:prstGeom>
        </p:spPr>
      </p:pic>
      <p:sp>
        <p:nvSpPr>
          <p:cNvPr id="22" name="Text 14"/>
          <p:cNvSpPr/>
          <p:nvPr/>
        </p:nvSpPr>
        <p:spPr>
          <a:xfrm>
            <a:off x="1024128" y="3547872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Indeks massa tubuh kurang dari 20 kg/m</a:t>
            </a:r>
            <a:r>
              <a:rPr lang="en-US" sz="1200" baseline="300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baseline="30000" dirty="0"/>
          </a:p>
        </p:txBody>
      </p:sp>
      <p:sp>
        <p:nvSpPr>
          <p:cNvPr id="23" name="Shape 15"/>
          <p:cNvSpPr/>
          <p:nvPr/>
        </p:nvSpPr>
        <p:spPr>
          <a:xfrm>
            <a:off x="694944" y="3950208"/>
            <a:ext cx="237744" cy="237744"/>
          </a:xfrm>
          <a:prstGeom prst="ellipse">
            <a:avLst/>
          </a:prstGeom>
          <a:solidFill>
            <a:srgbClr val="0F8DA8"/>
          </a:solidFill>
          <a:ln/>
        </p:spPr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6757" y="4012021"/>
            <a:ext cx="114117" cy="114117"/>
          </a:xfrm>
          <a:prstGeom prst="rect">
            <a:avLst/>
          </a:prstGeom>
        </p:spPr>
      </p:pic>
      <p:sp>
        <p:nvSpPr>
          <p:cNvPr id="25" name="Text 16"/>
          <p:cNvSpPr/>
          <p:nvPr/>
        </p:nvSpPr>
        <p:spPr>
          <a:xfrm>
            <a:off x="1024128" y="3931920"/>
            <a:ext cx="320954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Merokok aktif atau alkohol berlebihan</a:t>
            </a:r>
            <a:endParaRPr lang="en-US" sz="1200" dirty="0"/>
          </a:p>
        </p:txBody>
      </p:sp>
      <p:sp>
        <p:nvSpPr>
          <p:cNvPr id="26" name="Shape 17"/>
          <p:cNvSpPr/>
          <p:nvPr/>
        </p:nvSpPr>
        <p:spPr>
          <a:xfrm>
            <a:off x="4700016" y="1188720"/>
            <a:ext cx="3986784" cy="3127248"/>
          </a:xfrm>
          <a:prstGeom prst="roundRect">
            <a:avLst>
              <a:gd name="adj" fmla="val 4094"/>
            </a:avLst>
          </a:prstGeom>
          <a:solidFill>
            <a:srgbClr val="FDECDD"/>
          </a:solidFill>
          <a:ln/>
        </p:spPr>
      </p:sp>
      <p:sp>
        <p:nvSpPr>
          <p:cNvPr id="27" name="Shape 18"/>
          <p:cNvSpPr/>
          <p:nvPr/>
        </p:nvSpPr>
        <p:spPr>
          <a:xfrm>
            <a:off x="4919472" y="1371600"/>
            <a:ext cx="457200" cy="457200"/>
          </a:xfrm>
          <a:prstGeom prst="ellipse">
            <a:avLst/>
          </a:prstGeom>
          <a:solidFill>
            <a:srgbClr val="F07E1A"/>
          </a:solidFill>
          <a:ln/>
        </p:spPr>
      </p:sp>
      <p:pic>
        <p:nvPicPr>
          <p:cNvPr id="28" name="Image 7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7488" y="1499616"/>
            <a:ext cx="201168" cy="201168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5504688" y="1371600"/>
            <a:ext cx="298094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25E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Ukur: </a:t>
            </a:r>
            <a:r>
              <a:rPr lang="en-US" sz="1500" b="1" dirty="0" err="1">
                <a:solidFill>
                  <a:srgbClr val="C25E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identifikasi</a:t>
            </a:r>
            <a:r>
              <a:rPr lang="en-US" sz="1500" b="1" dirty="0">
                <a:solidFill>
                  <a:srgbClr val="C25E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fraktur vertebra</a:t>
            </a:r>
            <a:endParaRPr lang="en-US" sz="1500" dirty="0"/>
          </a:p>
        </p:txBody>
      </p:sp>
      <p:sp>
        <p:nvSpPr>
          <p:cNvPr id="30" name="Shape 20"/>
          <p:cNvSpPr/>
          <p:nvPr/>
        </p:nvSpPr>
        <p:spPr>
          <a:xfrm>
            <a:off x="4919472" y="1956816"/>
            <a:ext cx="3547872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/>
        </p:spPr>
      </p:sp>
      <p:sp>
        <p:nvSpPr>
          <p:cNvPr id="31" name="Text 21"/>
          <p:cNvSpPr/>
          <p:nvPr/>
        </p:nvSpPr>
        <p:spPr>
          <a:xfrm>
            <a:off x="5065776" y="1993392"/>
            <a:ext cx="32552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C25E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Tinggi badan</a:t>
            </a:r>
            <a:endParaRPr lang="en-US" sz="1250" dirty="0"/>
          </a:p>
        </p:txBody>
      </p:sp>
      <p:sp>
        <p:nvSpPr>
          <p:cNvPr id="32" name="Text 22"/>
          <p:cNvSpPr/>
          <p:nvPr/>
        </p:nvSpPr>
        <p:spPr>
          <a:xfrm>
            <a:off x="5065776" y="2194560"/>
            <a:ext cx="3255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Turun lebih dari 2 cm dari pengukuran sebelumnya, atau lebih dari 6 cm dari tinggi masa muda</a:t>
            </a:r>
            <a:endParaRPr lang="en-US" sz="1100" dirty="0"/>
          </a:p>
        </p:txBody>
      </p:sp>
      <p:sp>
        <p:nvSpPr>
          <p:cNvPr id="33" name="Shape 23"/>
          <p:cNvSpPr/>
          <p:nvPr/>
        </p:nvSpPr>
        <p:spPr>
          <a:xfrm>
            <a:off x="4919472" y="2615184"/>
            <a:ext cx="3547872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/>
        </p:spPr>
      </p:sp>
      <p:sp>
        <p:nvSpPr>
          <p:cNvPr id="34" name="Text 24"/>
          <p:cNvSpPr/>
          <p:nvPr/>
        </p:nvSpPr>
        <p:spPr>
          <a:xfrm>
            <a:off x="5065776" y="2651760"/>
            <a:ext cx="32552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C25E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Jarak iga ke panggul</a:t>
            </a:r>
            <a:endParaRPr lang="en-US" sz="1250" dirty="0"/>
          </a:p>
        </p:txBody>
      </p:sp>
      <p:sp>
        <p:nvSpPr>
          <p:cNvPr id="35" name="Text 25"/>
          <p:cNvSpPr/>
          <p:nvPr/>
        </p:nvSpPr>
        <p:spPr>
          <a:xfrm>
            <a:off x="5065776" y="2852928"/>
            <a:ext cx="3255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 jari atau kurang di garis midaksila</a:t>
            </a:r>
            <a:endParaRPr lang="en-US" sz="1100" dirty="0"/>
          </a:p>
        </p:txBody>
      </p:sp>
      <p:sp>
        <p:nvSpPr>
          <p:cNvPr id="36" name="Shape 26"/>
          <p:cNvSpPr/>
          <p:nvPr/>
        </p:nvSpPr>
        <p:spPr>
          <a:xfrm>
            <a:off x="4919472" y="3273552"/>
            <a:ext cx="3547872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/>
        </p:spPr>
      </p:sp>
      <p:sp>
        <p:nvSpPr>
          <p:cNvPr id="37" name="Text 27"/>
          <p:cNvSpPr/>
          <p:nvPr/>
        </p:nvSpPr>
        <p:spPr>
          <a:xfrm>
            <a:off x="5065776" y="3310128"/>
            <a:ext cx="3255264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C25E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Jarak oksiput ke dinding</a:t>
            </a:r>
            <a:endParaRPr lang="en-US" sz="1250" dirty="0"/>
          </a:p>
        </p:txBody>
      </p:sp>
      <p:sp>
        <p:nvSpPr>
          <p:cNvPr id="38" name="Text 28"/>
          <p:cNvSpPr/>
          <p:nvPr/>
        </p:nvSpPr>
        <p:spPr>
          <a:xfrm>
            <a:off x="5065776" y="3511296"/>
            <a:ext cx="32552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Lebih dari 5 cm saat berdiri menempel dinding</a:t>
            </a:r>
            <a:endParaRPr lang="en-US" sz="1100" dirty="0"/>
          </a:p>
        </p:txBody>
      </p:sp>
      <p:sp>
        <p:nvSpPr>
          <p:cNvPr id="39" name="Text 29"/>
          <p:cNvSpPr/>
          <p:nvPr/>
        </p:nvSpPr>
        <p:spPr>
          <a:xfrm>
            <a:off x="4919472" y="3950208"/>
            <a:ext cx="354787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C25E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 pertiga fraktur vertebra tidak menimbulkan nyeri dan hanya ketahuan dari pengukuran.</a:t>
            </a:r>
            <a:endParaRPr lang="en-US" sz="1100" dirty="0"/>
          </a:p>
        </p:txBody>
      </p:sp>
      <p:sp>
        <p:nvSpPr>
          <p:cNvPr id="40" name="Text 30"/>
          <p:cNvSpPr/>
          <p:nvPr/>
        </p:nvSpPr>
        <p:spPr>
          <a:xfrm>
            <a:off x="457200" y="457200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700" dirty="0">
                <a:solidFill>
                  <a:srgbClr val="B4C4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Morin SN, Feldman S, Funnell L, dkk. Clinical practice guideline for management of osteoporosis and fracture prevention in Canada: 2023 update. CMAJ. 2023;195(39):E1333-48.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48055"/>
            <a:ext cx="7936992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Langkah 2  ·  </a:t>
            </a:r>
            <a:r>
              <a:rPr lang="en-US" sz="24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Siapa</a:t>
            </a:r>
            <a:r>
              <a:rPr lang="en-US" sz="24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yang </a:t>
            </a:r>
            <a:r>
              <a:rPr lang="en-US" sz="24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perlu</a:t>
            </a:r>
            <a:r>
              <a:rPr lang="en-US" sz="24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dirujuk</a:t>
            </a:r>
            <a:r>
              <a:rPr lang="en-US" sz="24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untuk</a:t>
            </a:r>
            <a:r>
              <a:rPr lang="en-US" sz="24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4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pemeriksaan</a:t>
            </a:r>
            <a:r>
              <a:rPr lang="en-US" sz="24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BMD</a:t>
            </a:r>
            <a:endParaRPr lang="en-US" sz="24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2596896" cy="3078480"/>
          </a:xfrm>
          <a:prstGeom prst="roundRect">
            <a:avLst>
              <a:gd name="adj" fmla="val 6829"/>
            </a:avLst>
          </a:prstGeom>
          <a:solidFill>
            <a:srgbClr val="E6F6FA"/>
          </a:solidFill>
          <a:ln/>
        </p:spPr>
      </p:sp>
      <p:sp>
        <p:nvSpPr>
          <p:cNvPr id="5" name="Text 3"/>
          <p:cNvSpPr/>
          <p:nvPr/>
        </p:nvSpPr>
        <p:spPr>
          <a:xfrm>
            <a:off x="548640" y="1819656"/>
            <a:ext cx="24140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F8D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50 - 64</a:t>
            </a:r>
            <a:endParaRPr lang="en-US" sz="3400" dirty="0"/>
          </a:p>
        </p:txBody>
      </p:sp>
      <p:sp>
        <p:nvSpPr>
          <p:cNvPr id="6" name="Text 4"/>
          <p:cNvSpPr/>
          <p:nvPr/>
        </p:nvSpPr>
        <p:spPr>
          <a:xfrm>
            <a:off x="548640" y="2404872"/>
            <a:ext cx="24140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0F8D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TAHUN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58368" y="2679192"/>
            <a:ext cx="21945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Bila pernah fraktur fragilitas (</a:t>
            </a:r>
            <a:r>
              <a:rPr lang="en-US" sz="1250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akibat</a:t>
            </a: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trauma </a:t>
            </a:r>
            <a:r>
              <a:rPr lang="en-US" sz="1250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ringan</a:t>
            </a: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</a:t>
            </a:r>
            <a:endParaRPr lang="en-US" sz="1250" dirty="0"/>
          </a:p>
          <a:p>
            <a:pPr marL="0" indent="0" algn="ctr">
              <a:lnSpc>
                <a:spcPct val="112000"/>
              </a:lnSpc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ATAU ada 2 faktor risiko atau lebih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3273552" y="1188719"/>
            <a:ext cx="2596896" cy="3078479"/>
          </a:xfrm>
          <a:prstGeom prst="roundRect">
            <a:avLst>
              <a:gd name="adj" fmla="val 6829"/>
            </a:avLst>
          </a:prstGeom>
          <a:solidFill>
            <a:srgbClr val="FDECDD"/>
          </a:solidFill>
          <a:ln/>
        </p:spPr>
      </p:sp>
      <p:sp>
        <p:nvSpPr>
          <p:cNvPr id="9" name="Text 7"/>
          <p:cNvSpPr/>
          <p:nvPr/>
        </p:nvSpPr>
        <p:spPr>
          <a:xfrm>
            <a:off x="3364992" y="1819656"/>
            <a:ext cx="24140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C25E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65 - 69</a:t>
            </a:r>
            <a:endParaRPr lang="en-US" sz="3400" dirty="0"/>
          </a:p>
        </p:txBody>
      </p:sp>
      <p:sp>
        <p:nvSpPr>
          <p:cNvPr id="10" name="Text 8"/>
          <p:cNvSpPr/>
          <p:nvPr/>
        </p:nvSpPr>
        <p:spPr>
          <a:xfrm>
            <a:off x="3364992" y="2404872"/>
            <a:ext cx="24140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C25E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TAHUN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3474720" y="2679192"/>
            <a:ext cx="21945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Bila ada 1 faktor risiko</a:t>
            </a:r>
            <a:endParaRPr lang="en-US" sz="1250" dirty="0"/>
          </a:p>
          <a:p>
            <a:pPr marL="0" indent="0" algn="ctr">
              <a:lnSpc>
                <a:spcPct val="112000"/>
              </a:lnSpc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atau lebih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6089904" y="1188720"/>
            <a:ext cx="2596896" cy="3078478"/>
          </a:xfrm>
          <a:prstGeom prst="roundRect">
            <a:avLst>
              <a:gd name="adj" fmla="val 6829"/>
            </a:avLst>
          </a:prstGeom>
          <a:solidFill>
            <a:srgbClr val="E6F6FA"/>
          </a:solidFill>
          <a:ln/>
        </p:spPr>
      </p:sp>
      <p:sp>
        <p:nvSpPr>
          <p:cNvPr id="13" name="Text 11"/>
          <p:cNvSpPr/>
          <p:nvPr/>
        </p:nvSpPr>
        <p:spPr>
          <a:xfrm>
            <a:off x="6181344" y="1819656"/>
            <a:ext cx="2414016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0F8D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70+</a:t>
            </a:r>
            <a:endParaRPr lang="en-US" sz="3400" dirty="0"/>
          </a:p>
        </p:txBody>
      </p:sp>
      <p:sp>
        <p:nvSpPr>
          <p:cNvPr id="14" name="Text 12"/>
          <p:cNvSpPr/>
          <p:nvPr/>
        </p:nvSpPr>
        <p:spPr>
          <a:xfrm>
            <a:off x="6181344" y="2404872"/>
            <a:ext cx="2414016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0F8D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TAHUN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291072" y="2679192"/>
            <a:ext cx="219456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Semua pasien</a:t>
            </a:r>
            <a:endParaRPr lang="en-US" sz="1250" dirty="0"/>
          </a:p>
          <a:p>
            <a:pPr marL="0" indent="0" algn="ctr">
              <a:lnSpc>
                <a:spcPct val="112000"/>
              </a:lnSpc>
              <a:buNone/>
            </a:pPr>
            <a:r>
              <a:rPr lang="en-US" sz="12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tanpa syarat tambahan</a:t>
            </a:r>
            <a:endParaRPr lang="en-US" sz="1250" dirty="0"/>
          </a:p>
        </p:txBody>
      </p:sp>
      <p:sp>
        <p:nvSpPr>
          <p:cNvPr id="24" name="Text 20"/>
          <p:cNvSpPr/>
          <p:nvPr/>
        </p:nvSpPr>
        <p:spPr>
          <a:xfrm>
            <a:off x="457200" y="457200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700" dirty="0">
                <a:solidFill>
                  <a:srgbClr val="B4C4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Morin SN, Feldman S, Funnell L, dkk. Clinical practice guideline for management of osteoporosis and fracture prevention in Canada: 2023 update. CMAJ. 2023;195(39):E1333-48.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Langkah 3  ·  Hitung risiko dan baca T-skor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57200" y="722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E7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Keputusan terapi memakai risiko absolut 10 tahun, bukan T-skor sendirian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4315968" cy="3127248"/>
          </a:xfrm>
          <a:prstGeom prst="roundRect">
            <a:avLst>
              <a:gd name="adj" fmla="val 4094"/>
            </a:avLst>
          </a:prstGeom>
          <a:solidFill>
            <a:srgbClr val="E6F6FA"/>
          </a:solidFill>
          <a:ln/>
        </p:spPr>
      </p:sp>
      <p:sp>
        <p:nvSpPr>
          <p:cNvPr id="5" name="Shape 3"/>
          <p:cNvSpPr/>
          <p:nvPr/>
        </p:nvSpPr>
        <p:spPr>
          <a:xfrm>
            <a:off x="676656" y="1371600"/>
            <a:ext cx="457200" cy="457200"/>
          </a:xfrm>
          <a:prstGeom prst="ellipse">
            <a:avLst/>
          </a:prstGeom>
          <a:solidFill>
            <a:srgbClr val="0F8DA8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" y="1499616"/>
            <a:ext cx="201168" cy="2011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61872" y="1371600"/>
            <a:ext cx="3310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A5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Alat hitung risiko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76656" y="1956816"/>
            <a:ext cx="3877056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9" name="Text 6"/>
          <p:cNvSpPr/>
          <p:nvPr/>
        </p:nvSpPr>
        <p:spPr>
          <a:xfrm>
            <a:off x="822960" y="2002536"/>
            <a:ext cx="35844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8D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FRAX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22960" y="2231136"/>
            <a:ext cx="3584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utama. Masukkan usia, jenis kelamin, IMT, faktor risiko, dan T-</a:t>
            </a:r>
            <a:r>
              <a:rPr lang="en-US" sz="1150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skor</a:t>
            </a: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femoral neck.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76656" y="2706624"/>
            <a:ext cx="3877056" cy="658368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/>
        </p:spPr>
      </p:sp>
      <p:sp>
        <p:nvSpPr>
          <p:cNvPr id="12" name="Text 9"/>
          <p:cNvSpPr/>
          <p:nvPr/>
        </p:nvSpPr>
        <p:spPr>
          <a:xfrm>
            <a:off x="822960" y="2752344"/>
            <a:ext cx="3584448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8D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CAROC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822960" y="2980944"/>
            <a:ext cx="3584448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Alternatif bila FRAX tidak tersedia. Berbasis usia, jenis kelamin, dan T-skor.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76656" y="3493008"/>
            <a:ext cx="3877056" cy="658368"/>
          </a:xfrm>
          <a:prstGeom prst="roundRect">
            <a:avLst>
              <a:gd name="adj" fmla="val 11111"/>
            </a:avLst>
          </a:prstGeom>
          <a:solidFill>
            <a:srgbClr val="FBE9E9"/>
          </a:solidFill>
          <a:ln/>
        </p:spPr>
      </p:sp>
      <p:sp>
        <p:nvSpPr>
          <p:cNvPr id="15" name="Text 12"/>
          <p:cNvSpPr/>
          <p:nvPr/>
        </p:nvSpPr>
        <p:spPr>
          <a:xfrm>
            <a:off x="822960" y="3493008"/>
            <a:ext cx="3584448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150" b="1" dirty="0">
                <a:solidFill>
                  <a:srgbClr val="D64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Hati-hati.  </a:t>
            </a: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Kedua alat dapat meremehkan risiko pada pasien yang baru saja mengalami fraktur. Beri bobot lebih pada fraktur dalam 2 tahun terakhir.</a:t>
            </a:r>
            <a:endParaRPr lang="en-US" sz="1150" dirty="0"/>
          </a:p>
        </p:txBody>
      </p:sp>
      <p:sp>
        <p:nvSpPr>
          <p:cNvPr id="16" name="Text 13"/>
          <p:cNvSpPr/>
          <p:nvPr/>
        </p:nvSpPr>
        <p:spPr>
          <a:xfrm>
            <a:off x="5029200" y="1188720"/>
            <a:ext cx="3657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Membaca T-skor</a:t>
            </a:r>
            <a:endParaRPr lang="en-US" sz="1500" dirty="0"/>
          </a:p>
        </p:txBody>
      </p:sp>
      <p:sp>
        <p:nvSpPr>
          <p:cNvPr id="17" name="Shape 14"/>
          <p:cNvSpPr/>
          <p:nvPr/>
        </p:nvSpPr>
        <p:spPr>
          <a:xfrm>
            <a:off x="5029200" y="1609344"/>
            <a:ext cx="3657600" cy="512064"/>
          </a:xfrm>
          <a:prstGeom prst="roundRect">
            <a:avLst>
              <a:gd name="adj" fmla="val 17857"/>
            </a:avLst>
          </a:prstGeom>
          <a:solidFill>
            <a:srgbClr val="E7F5EC"/>
          </a:solidFill>
          <a:ln/>
        </p:spPr>
      </p:sp>
      <p:sp>
        <p:nvSpPr>
          <p:cNvPr id="18" name="Text 15"/>
          <p:cNvSpPr/>
          <p:nvPr/>
        </p:nvSpPr>
        <p:spPr>
          <a:xfrm>
            <a:off x="5230368" y="1609344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 atau lebih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6903720" y="1609344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</a:t>
            </a:r>
            <a:endParaRPr lang="en-US" sz="1350" dirty="0"/>
          </a:p>
        </p:txBody>
      </p:sp>
      <p:sp>
        <p:nvSpPr>
          <p:cNvPr id="20" name="Shape 17"/>
          <p:cNvSpPr/>
          <p:nvPr/>
        </p:nvSpPr>
        <p:spPr>
          <a:xfrm>
            <a:off x="5029200" y="2212848"/>
            <a:ext cx="3657600" cy="512064"/>
          </a:xfrm>
          <a:prstGeom prst="roundRect">
            <a:avLst>
              <a:gd name="adj" fmla="val 17857"/>
            </a:avLst>
          </a:prstGeom>
          <a:solidFill>
            <a:srgbClr val="FDECDD"/>
          </a:solidFill>
          <a:ln/>
        </p:spPr>
      </p:sp>
      <p:sp>
        <p:nvSpPr>
          <p:cNvPr id="21" name="Text 18"/>
          <p:cNvSpPr/>
          <p:nvPr/>
        </p:nvSpPr>
        <p:spPr>
          <a:xfrm>
            <a:off x="5230368" y="22128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25E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 sampai -2,5</a:t>
            </a:r>
            <a:endParaRPr lang="en-US" sz="1300" dirty="0"/>
          </a:p>
        </p:txBody>
      </p:sp>
      <p:sp>
        <p:nvSpPr>
          <p:cNvPr id="22" name="Text 19"/>
          <p:cNvSpPr/>
          <p:nvPr/>
        </p:nvSpPr>
        <p:spPr>
          <a:xfrm>
            <a:off x="6903720" y="2212848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Osteopenia</a:t>
            </a:r>
            <a:endParaRPr lang="en-US" sz="1350" dirty="0"/>
          </a:p>
        </p:txBody>
      </p:sp>
      <p:sp>
        <p:nvSpPr>
          <p:cNvPr id="23" name="Shape 20"/>
          <p:cNvSpPr/>
          <p:nvPr/>
        </p:nvSpPr>
        <p:spPr>
          <a:xfrm>
            <a:off x="5029200" y="2816352"/>
            <a:ext cx="3657600" cy="512064"/>
          </a:xfrm>
          <a:prstGeom prst="roundRect">
            <a:avLst>
              <a:gd name="adj" fmla="val 17857"/>
            </a:avLst>
          </a:prstGeom>
          <a:solidFill>
            <a:srgbClr val="FBE9E9"/>
          </a:solidFill>
          <a:ln/>
        </p:spPr>
      </p:sp>
      <p:sp>
        <p:nvSpPr>
          <p:cNvPr id="24" name="Text 21"/>
          <p:cNvSpPr/>
          <p:nvPr/>
        </p:nvSpPr>
        <p:spPr>
          <a:xfrm>
            <a:off x="5230368" y="2816352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D64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-2,5 atau kurang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6903720" y="2816352"/>
            <a:ext cx="16002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Osteoporosis</a:t>
            </a:r>
            <a:endParaRPr lang="en-US" sz="1350" dirty="0"/>
          </a:p>
        </p:txBody>
      </p:sp>
      <p:sp>
        <p:nvSpPr>
          <p:cNvPr id="26" name="Shape 23"/>
          <p:cNvSpPr/>
          <p:nvPr/>
        </p:nvSpPr>
        <p:spPr>
          <a:xfrm>
            <a:off x="5029200" y="3493008"/>
            <a:ext cx="3657600" cy="822960"/>
          </a:xfrm>
          <a:prstGeom prst="roundRect">
            <a:avLst>
              <a:gd name="adj" fmla="val 15556"/>
            </a:avLst>
          </a:prstGeom>
          <a:solidFill>
            <a:srgbClr val="E6F6FA"/>
          </a:solidFill>
          <a:ln/>
        </p:spPr>
      </p:sp>
      <p:sp>
        <p:nvSpPr>
          <p:cNvPr id="27" name="Shape 24"/>
          <p:cNvSpPr/>
          <p:nvPr/>
        </p:nvSpPr>
        <p:spPr>
          <a:xfrm>
            <a:off x="5212080" y="3739896"/>
            <a:ext cx="329184" cy="329184"/>
          </a:xfrm>
          <a:prstGeom prst="ellipse">
            <a:avLst/>
          </a:prstGeom>
          <a:solidFill>
            <a:srgbClr val="F07E1A"/>
          </a:solidFill>
          <a:ln/>
        </p:spPr>
      </p:sp>
      <p:pic>
        <p:nvPicPr>
          <p:cNvPr id="2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04252" y="3832068"/>
            <a:ext cx="144841" cy="144841"/>
          </a:xfrm>
          <a:prstGeom prst="rect">
            <a:avLst/>
          </a:prstGeom>
        </p:spPr>
      </p:pic>
      <p:sp>
        <p:nvSpPr>
          <p:cNvPr id="29" name="Text 25"/>
          <p:cNvSpPr/>
          <p:nvPr/>
        </p:nvSpPr>
        <p:spPr>
          <a:xfrm>
            <a:off x="5650992" y="3493008"/>
            <a:ext cx="28529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Osteopenia bukan alasan otomatis memberi obat. T-skor normal tidak menyingkirkan risiko tinggi bila sudah ada fraktur.</a:t>
            </a:r>
            <a:endParaRPr lang="en-US" sz="1150" dirty="0"/>
          </a:p>
        </p:txBody>
      </p:sp>
      <p:sp>
        <p:nvSpPr>
          <p:cNvPr id="30" name="Text 26"/>
          <p:cNvSpPr/>
          <p:nvPr/>
        </p:nvSpPr>
        <p:spPr>
          <a:xfrm>
            <a:off x="457200" y="457200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700" dirty="0">
                <a:solidFill>
                  <a:srgbClr val="B4C4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Morin SN, Feldman S, Funnell L, dkk. Clinical practice guideline for management of osteoporosis and fracture prevention in Canada: 2023 update. CMAJ. 2023;195(39):E1333-48.</a:t>
            </a:r>
            <a:endParaRPr lang="en-US" sz="700" dirty="0"/>
          </a:p>
          <a:p>
            <a:pPr marL="0" indent="0">
              <a:lnSpc>
                <a:spcPct val="115000"/>
              </a:lnSpc>
              <a:buNone/>
            </a:pPr>
            <a:r>
              <a:rPr lang="en-US" sz="700" dirty="0">
                <a:solidFill>
                  <a:srgbClr val="B4C4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World Health Organization. Assessment of osteoporosis at the primary health care level. Geneva: WHO; 2007.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94AD01-AD44-3E19-3534-08B022DB58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A6D9DC1E-A2B9-298B-94CF-F50596BA1FBD}"/>
              </a:ext>
            </a:extLst>
          </p:cNvPr>
          <p:cNvSpPr/>
          <p:nvPr/>
        </p:nvSpPr>
        <p:spPr>
          <a:xfrm>
            <a:off x="457200" y="237744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FRAX</a:t>
            </a:r>
            <a:endParaRPr lang="en-US" sz="2700" dirty="0"/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0261DE28-16CF-F41F-5E93-364458162D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6860" y="356616"/>
            <a:ext cx="6317234" cy="4430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48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C95C10-6541-FE03-052B-D4493E28D1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FAE0FDF5-2478-4321-EBCD-CF40F0023830}"/>
              </a:ext>
            </a:extLst>
          </p:cNvPr>
          <p:cNvSpPr/>
          <p:nvPr/>
        </p:nvSpPr>
        <p:spPr>
          <a:xfrm>
            <a:off x="457200" y="237744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cs typeface="Calibri" pitchFamily="34" charset="-120"/>
              </a:rPr>
              <a:t>CAROC</a:t>
            </a:r>
            <a:endParaRPr lang="en-US" sz="27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7F52264-C412-A1E1-7AC5-CFBD6E0D95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942600"/>
            <a:ext cx="7772400" cy="3258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1103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CAD78C-D147-DA7A-A8BC-843A63B87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E0C4BAD9-FB10-24EA-4777-68EA24A97FE8}"/>
              </a:ext>
            </a:extLst>
          </p:cNvPr>
          <p:cNvSpPr/>
          <p:nvPr/>
        </p:nvSpPr>
        <p:spPr>
          <a:xfrm>
            <a:off x="705758" y="747346"/>
            <a:ext cx="3346749" cy="2711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Penanganan</a:t>
            </a: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Kesehatan </a:t>
            </a:r>
            <a:r>
              <a:rPr lang="en-US" sz="27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Tulang</a:t>
            </a: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pada Perempuan Menopause dan Laki-</a:t>
            </a:r>
            <a:r>
              <a:rPr lang="en-US" sz="27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laki</a:t>
            </a: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7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Usia</a:t>
            </a: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 </a:t>
            </a:r>
            <a:r>
              <a:rPr lang="en-US" sz="27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atas</a:t>
            </a: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50 </a:t>
            </a:r>
            <a:r>
              <a:rPr lang="en-US" sz="27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Tahun</a:t>
            </a:r>
            <a:endParaRPr lang="en-US" sz="2700" dirty="0"/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790B4A61-04CF-1012-3690-114C94965733}"/>
              </a:ext>
            </a:extLst>
          </p:cNvPr>
          <p:cNvSpPr/>
          <p:nvPr/>
        </p:nvSpPr>
        <p:spPr>
          <a:xfrm>
            <a:off x="457200" y="4572000"/>
            <a:ext cx="3843867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700" dirty="0">
                <a:solidFill>
                  <a:srgbClr val="B4C4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Morin SN, Feldman S, Funnell L, dkk. Clinical practice guideline for management of osteoporosis and fracture prevention in Canada: 2023 update. CMAJ. 2023;195(39):E1333-48.</a:t>
            </a:r>
            <a:endParaRPr lang="en-US" sz="700" dirty="0"/>
          </a:p>
        </p:txBody>
      </p:sp>
      <p:pic>
        <p:nvPicPr>
          <p:cNvPr id="3" name="Picture 2" descr="A flowchart of a patient&#10;&#10;Description automatically generated">
            <a:extLst>
              <a:ext uri="{FF2B5EF4-FFF2-40B4-BE49-F238E27FC236}">
                <a16:creationId xmlns:a16="http://schemas.microsoft.com/office/drawing/2014/main" id="{E2451C87-CD1A-2846-62D6-7D8C042CE2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121364"/>
            <a:ext cx="3346749" cy="49007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42615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Kapan mulai obat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57200" y="722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E7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Tiga kelompok keputusan, dibaca dari kiri ke kanan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2609088" cy="3127248"/>
          </a:xfrm>
          <a:prstGeom prst="roundRect">
            <a:avLst>
              <a:gd name="adj" fmla="val 4907"/>
            </a:avLst>
          </a:prstGeom>
          <a:solidFill>
            <a:srgbClr val="E7F5EC"/>
          </a:solidFill>
          <a:ln/>
        </p:spPr>
      </p:sp>
      <p:sp>
        <p:nvSpPr>
          <p:cNvPr id="5" name="Shape 3"/>
          <p:cNvSpPr/>
          <p:nvPr/>
        </p:nvSpPr>
        <p:spPr>
          <a:xfrm>
            <a:off x="1524000" y="1353312"/>
            <a:ext cx="475488" cy="475488"/>
          </a:xfrm>
          <a:prstGeom prst="ellipse">
            <a:avLst/>
          </a:prstGeom>
          <a:solidFill>
            <a:srgbClr val="2E9E5B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7137" y="1486449"/>
            <a:ext cx="209215" cy="20921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48640" y="1901952"/>
            <a:ext cx="24262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BELUM PERLU OBAT</a:t>
            </a:r>
            <a:endParaRPr lang="en-US" sz="1450" dirty="0"/>
          </a:p>
        </p:txBody>
      </p:sp>
      <p:sp>
        <p:nvSpPr>
          <p:cNvPr id="8" name="Shape 5"/>
          <p:cNvSpPr/>
          <p:nvPr/>
        </p:nvSpPr>
        <p:spPr>
          <a:xfrm>
            <a:off x="621792" y="2286000"/>
            <a:ext cx="2279904" cy="1207008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/>
        </p:spPr>
      </p:sp>
      <p:sp>
        <p:nvSpPr>
          <p:cNvPr id="9" name="Text 6"/>
          <p:cNvSpPr/>
          <p:nvPr/>
        </p:nvSpPr>
        <p:spPr>
          <a:xfrm>
            <a:off x="731520" y="2286000"/>
            <a:ext cx="2060448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1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 10 tahun di bawah 15%</a:t>
            </a:r>
            <a:endParaRPr lang="en-US" sz="1100" dirty="0"/>
          </a:p>
          <a:p>
            <a:pPr marL="0" indent="0" algn="ctr">
              <a:lnSpc>
                <a:spcPct val="108000"/>
              </a:lnSpc>
              <a:buNone/>
            </a:pPr>
            <a:r>
              <a:rPr lang="en-US" sz="11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ATAU T-skor lebih dari -2,5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713232" y="3566160"/>
            <a:ext cx="209702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E7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Lanjutkan latihan, kalsium dari makanan, dan vitamin D. Ulang DXA dalam 3 sampai 10 tahun sesuai tingkat risiko.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3267456" y="1188720"/>
            <a:ext cx="2609088" cy="3127248"/>
          </a:xfrm>
          <a:prstGeom prst="roundRect">
            <a:avLst>
              <a:gd name="adj" fmla="val 4907"/>
            </a:avLst>
          </a:prstGeom>
          <a:solidFill>
            <a:srgbClr val="FDECDD"/>
          </a:solidFill>
          <a:ln/>
        </p:spPr>
      </p:sp>
      <p:sp>
        <p:nvSpPr>
          <p:cNvPr id="12" name="Shape 9"/>
          <p:cNvSpPr/>
          <p:nvPr/>
        </p:nvSpPr>
        <p:spPr>
          <a:xfrm>
            <a:off x="4334256" y="1353312"/>
            <a:ext cx="475488" cy="475488"/>
          </a:xfrm>
          <a:prstGeom prst="ellipse">
            <a:avLst/>
          </a:prstGeom>
          <a:solidFill>
            <a:srgbClr val="C25E08"/>
          </a:solidFill>
          <a:ln/>
        </p:spPr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7393" y="1486449"/>
            <a:ext cx="209215" cy="209215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358896" y="1901952"/>
            <a:ext cx="24262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C25E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PERTIMBANGKAN</a:t>
            </a:r>
            <a:endParaRPr lang="en-US" sz="1450" dirty="0"/>
          </a:p>
        </p:txBody>
      </p:sp>
      <p:sp>
        <p:nvSpPr>
          <p:cNvPr id="15" name="Shape 11"/>
          <p:cNvSpPr/>
          <p:nvPr/>
        </p:nvSpPr>
        <p:spPr>
          <a:xfrm>
            <a:off x="3432048" y="2286000"/>
            <a:ext cx="2279904" cy="1207008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/>
        </p:spPr>
      </p:sp>
      <p:sp>
        <p:nvSpPr>
          <p:cNvPr id="16" name="Text 12"/>
          <p:cNvSpPr/>
          <p:nvPr/>
        </p:nvSpPr>
        <p:spPr>
          <a:xfrm>
            <a:off x="3541776" y="2286000"/>
            <a:ext cx="2060448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1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 10 tahun 15 sampai 19,9%</a:t>
            </a:r>
            <a:endParaRPr lang="en-US" sz="1100" dirty="0"/>
          </a:p>
          <a:p>
            <a:pPr marL="0" indent="0" algn="ctr">
              <a:lnSpc>
                <a:spcPct val="108000"/>
              </a:lnSpc>
              <a:buNone/>
            </a:pPr>
            <a:r>
              <a:rPr lang="en-US" sz="11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ATAU usia di bawah 70 tahun dengan T-skor -2,5 atau kurang</a:t>
            </a:r>
            <a:endParaRPr lang="en-US" sz="1100" dirty="0"/>
          </a:p>
        </p:txBody>
      </p:sp>
      <p:sp>
        <p:nvSpPr>
          <p:cNvPr id="17" name="Text 13"/>
          <p:cNvSpPr/>
          <p:nvPr/>
        </p:nvSpPr>
        <p:spPr>
          <a:xfrm>
            <a:off x="3523488" y="3566160"/>
            <a:ext cx="209702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E7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Diskusikan untung rugi bersama pasien. Beri bobot lebih besar bila ada fraktur dalam 2 tahun terakhir.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6077712" y="1188720"/>
            <a:ext cx="2609088" cy="3127248"/>
          </a:xfrm>
          <a:prstGeom prst="roundRect">
            <a:avLst>
              <a:gd name="adj" fmla="val 4907"/>
            </a:avLst>
          </a:prstGeom>
          <a:solidFill>
            <a:srgbClr val="FBE9E9"/>
          </a:solidFill>
          <a:ln/>
        </p:spPr>
      </p:sp>
      <p:sp>
        <p:nvSpPr>
          <p:cNvPr id="19" name="Shape 15"/>
          <p:cNvSpPr/>
          <p:nvPr/>
        </p:nvSpPr>
        <p:spPr>
          <a:xfrm>
            <a:off x="7144512" y="1353312"/>
            <a:ext cx="475488" cy="475488"/>
          </a:xfrm>
          <a:prstGeom prst="ellipse">
            <a:avLst/>
          </a:prstGeom>
          <a:solidFill>
            <a:srgbClr val="D64545"/>
          </a:solidFill>
          <a:ln/>
        </p:spPr>
      </p:sp>
      <p:pic>
        <p:nvPicPr>
          <p:cNvPr id="2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77649" y="1486449"/>
            <a:ext cx="209215" cy="209215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169152" y="1901952"/>
            <a:ext cx="242620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50" b="1" dirty="0">
                <a:solidFill>
                  <a:srgbClr val="D64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MULAI OBAT</a:t>
            </a:r>
            <a:endParaRPr lang="en-US" sz="1450" dirty="0"/>
          </a:p>
        </p:txBody>
      </p:sp>
      <p:sp>
        <p:nvSpPr>
          <p:cNvPr id="22" name="Shape 17"/>
          <p:cNvSpPr/>
          <p:nvPr/>
        </p:nvSpPr>
        <p:spPr>
          <a:xfrm>
            <a:off x="6242304" y="2286000"/>
            <a:ext cx="2279904" cy="1207008"/>
          </a:xfrm>
          <a:prstGeom prst="roundRect">
            <a:avLst>
              <a:gd name="adj" fmla="val 6061"/>
            </a:avLst>
          </a:prstGeom>
          <a:solidFill>
            <a:srgbClr val="FFFFFF"/>
          </a:solidFill>
          <a:ln/>
        </p:spPr>
      </p:sp>
      <p:sp>
        <p:nvSpPr>
          <p:cNvPr id="23" name="Text 18"/>
          <p:cNvSpPr/>
          <p:nvPr/>
        </p:nvSpPr>
        <p:spPr>
          <a:xfrm>
            <a:off x="6352032" y="2286000"/>
            <a:ext cx="2060448" cy="12070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1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Fraktur panggul atau vertebra</a:t>
            </a:r>
            <a:endParaRPr lang="en-US" sz="1100" dirty="0"/>
          </a:p>
          <a:p>
            <a:pPr marL="0" indent="0" algn="ctr">
              <a:lnSpc>
                <a:spcPct val="108000"/>
              </a:lnSpc>
              <a:buNone/>
            </a:pPr>
            <a:r>
              <a:rPr lang="en-US" sz="11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ATAU 2 fraktur osteoporosis</a:t>
            </a:r>
            <a:endParaRPr lang="en-US" sz="1100" dirty="0"/>
          </a:p>
          <a:p>
            <a:pPr marL="0" indent="0" algn="ctr">
              <a:lnSpc>
                <a:spcPct val="108000"/>
              </a:lnSpc>
              <a:buNone/>
            </a:pPr>
            <a:r>
              <a:rPr lang="en-US" sz="11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ATAU risiko 10 tahun 20% atau lebih</a:t>
            </a:r>
            <a:endParaRPr lang="en-US" sz="1100" dirty="0"/>
          </a:p>
          <a:p>
            <a:pPr marL="0" indent="0" algn="ctr">
              <a:lnSpc>
                <a:spcPct val="108000"/>
              </a:lnSpc>
              <a:buNone/>
            </a:pPr>
            <a:r>
              <a:rPr lang="en-US" sz="11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ATAU usia 70 th ke atas dengan T-skor -2,5 atau kurang</a:t>
            </a:r>
            <a:endParaRPr lang="en-US" sz="1100" dirty="0"/>
          </a:p>
        </p:txBody>
      </p:sp>
      <p:sp>
        <p:nvSpPr>
          <p:cNvPr id="24" name="Text 19"/>
          <p:cNvSpPr/>
          <p:nvPr/>
        </p:nvSpPr>
        <p:spPr>
          <a:xfrm>
            <a:off x="6333744" y="3566160"/>
            <a:ext cx="2097024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buNone/>
            </a:pPr>
            <a:r>
              <a:rPr lang="en-US" sz="1100" dirty="0">
                <a:solidFill>
                  <a:srgbClr val="5E7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Manfaat absolut terbesar. Mulai bisfosfonat kecuali ada kontraindikasi.</a:t>
            </a:r>
            <a:endParaRPr lang="en-US" sz="1100" dirty="0"/>
          </a:p>
        </p:txBody>
      </p:sp>
      <p:sp>
        <p:nvSpPr>
          <p:cNvPr id="25" name="Text 20"/>
          <p:cNvSpPr/>
          <p:nvPr/>
        </p:nvSpPr>
        <p:spPr>
          <a:xfrm>
            <a:off x="457200" y="457200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700" dirty="0">
                <a:solidFill>
                  <a:srgbClr val="B4C4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Morin SN, Feldman S, Funnell L, dkk. Clinical practice guideline for management of osteoporosis and fracture prevention in Canada: 2023 update. CMAJ. 2023;195(39):E1333-48.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5D9B09-4A0B-D4D6-C63F-05277BD72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85DC88C0-E603-66C5-E6A6-34B05000ECA1}"/>
              </a:ext>
            </a:extLst>
          </p:cNvPr>
          <p:cNvSpPr/>
          <p:nvPr/>
        </p:nvSpPr>
        <p:spPr>
          <a:xfrm>
            <a:off x="787400" y="1964944"/>
            <a:ext cx="3346749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Algoritma</a:t>
            </a: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7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inisiasi</a:t>
            </a: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7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pengobatan</a:t>
            </a:r>
            <a:endParaRPr lang="en-US" sz="2700" dirty="0"/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8991C815-1EC9-BB39-9ECA-777D68061195}"/>
              </a:ext>
            </a:extLst>
          </p:cNvPr>
          <p:cNvSpPr/>
          <p:nvPr/>
        </p:nvSpPr>
        <p:spPr>
          <a:xfrm>
            <a:off x="457200" y="457200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700" dirty="0">
                <a:solidFill>
                  <a:srgbClr val="B4C4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Morin SN, Feldman S, Funnell L, dkk. Clinical practice guideline for management of osteoporosis and fracture prevention in Canada: 2023 update. CMAJ. 2023;195(39):E1333-48.</a:t>
            </a:r>
            <a:endParaRPr lang="en-US" sz="700" dirty="0"/>
          </a:p>
        </p:txBody>
      </p:sp>
      <p:pic>
        <p:nvPicPr>
          <p:cNvPr id="26" name="Picture 25" descr="A flowchart of therapy&#10;&#10;Description automatically generated">
            <a:extLst>
              <a:ext uri="{FF2B5EF4-FFF2-40B4-BE49-F238E27FC236}">
                <a16:creationId xmlns:a16="http://schemas.microsoft.com/office/drawing/2014/main" id="{B3BB51D3-D5FB-2684-6224-83E61A1757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3949" y="187452"/>
            <a:ext cx="4357918" cy="42232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6663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41924D-A946-5398-E537-F5ABA0E7D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16">
            <a:extLst>
              <a:ext uri="{FF2B5EF4-FFF2-40B4-BE49-F238E27FC236}">
                <a16:creationId xmlns:a16="http://schemas.microsoft.com/office/drawing/2014/main" id="{B807A359-E96B-6D88-6402-FF0EED69CA3F}"/>
              </a:ext>
            </a:extLst>
          </p:cNvPr>
          <p:cNvSpPr/>
          <p:nvPr/>
        </p:nvSpPr>
        <p:spPr>
          <a:xfrm>
            <a:off x="5605272" y="1391428"/>
            <a:ext cx="3221228" cy="2314923"/>
          </a:xfrm>
          <a:prstGeom prst="roundRect">
            <a:avLst>
              <a:gd name="adj" fmla="val 8434"/>
            </a:avLst>
          </a:prstGeom>
          <a:solidFill>
            <a:schemeClr val="accent5">
              <a:lumMod val="20000"/>
              <a:lumOff val="80000"/>
            </a:schemeClr>
          </a:solidFill>
          <a:ln/>
        </p:spPr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107772E2-0A12-5962-B0FD-CF3636AF8387}"/>
              </a:ext>
            </a:extLst>
          </p:cNvPr>
          <p:cNvSpPr/>
          <p:nvPr/>
        </p:nvSpPr>
        <p:spPr>
          <a:xfrm>
            <a:off x="457200" y="402336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Manfaat</a:t>
            </a: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7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pemberian</a:t>
            </a: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7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Biphosponate</a:t>
            </a: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7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terhadap</a:t>
            </a: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7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Pencegahan</a:t>
            </a: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Fraktur</a:t>
            </a:r>
            <a:endParaRPr lang="en-US" sz="2700" dirty="0"/>
          </a:p>
        </p:txBody>
      </p:sp>
      <p:sp>
        <p:nvSpPr>
          <p:cNvPr id="25" name="Text 20">
            <a:extLst>
              <a:ext uri="{FF2B5EF4-FFF2-40B4-BE49-F238E27FC236}">
                <a16:creationId xmlns:a16="http://schemas.microsoft.com/office/drawing/2014/main" id="{7E42A6CC-E04F-378B-327E-C06E77FF87FC}"/>
              </a:ext>
            </a:extLst>
          </p:cNvPr>
          <p:cNvSpPr/>
          <p:nvPr/>
        </p:nvSpPr>
        <p:spPr>
          <a:xfrm>
            <a:off x="457200" y="457200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700" dirty="0">
                <a:solidFill>
                  <a:srgbClr val="B4C4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Morin SN, Feldman S, Funnell L, dkk. Clinical practice guideline for management of osteoporosis and fracture prevention in Canada: 2023 update. CMAJ. 2023;195(39):E1333-48.</a:t>
            </a:r>
            <a:endParaRPr lang="en-US" sz="700" dirty="0"/>
          </a:p>
        </p:txBody>
      </p:sp>
      <p:graphicFrame>
        <p:nvGraphicFramePr>
          <p:cNvPr id="27" name="Chart 0">
            <a:extLst>
              <a:ext uri="{FF2B5EF4-FFF2-40B4-BE49-F238E27FC236}">
                <a16:creationId xmlns:a16="http://schemas.microsoft.com/office/drawing/2014/main" id="{DBFF53D2-CCFA-BFA0-D363-DFA80C2D0EA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7286945"/>
              </p:ext>
            </p:extLst>
          </p:nvPr>
        </p:nvGraphicFramePr>
        <p:xfrm>
          <a:off x="193041" y="960120"/>
          <a:ext cx="5203908" cy="36118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1" name="Text 7">
            <a:extLst>
              <a:ext uri="{FF2B5EF4-FFF2-40B4-BE49-F238E27FC236}">
                <a16:creationId xmlns:a16="http://schemas.microsoft.com/office/drawing/2014/main" id="{176ECB1F-87D1-5197-2A33-1C08254956A5}"/>
              </a:ext>
            </a:extLst>
          </p:cNvPr>
          <p:cNvSpPr/>
          <p:nvPr/>
        </p:nvSpPr>
        <p:spPr>
          <a:xfrm>
            <a:off x="5836655" y="1607058"/>
            <a:ext cx="298984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Relative risk reduction </a:t>
            </a:r>
            <a:r>
              <a:rPr lang="en-US" sz="115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setelah</a:t>
            </a:r>
            <a:r>
              <a:rPr lang="en-US" sz="115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3 </a:t>
            </a:r>
            <a:r>
              <a:rPr lang="en-US" sz="115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tahun</a:t>
            </a:r>
            <a:r>
              <a:rPr lang="en-US" sz="1150" b="1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b="1" dirty="0" err="1">
                <a:latin typeface="Calibri" pitchFamily="34" charset="0"/>
                <a:ea typeface="Calibri" pitchFamily="34" charset="-122"/>
                <a:cs typeface="Calibri" pitchFamily="34" charset="-120"/>
              </a:rPr>
              <a:t>pengobatan</a:t>
            </a:r>
            <a:endParaRPr lang="en-US" sz="1150" dirty="0"/>
          </a:p>
        </p:txBody>
      </p:sp>
      <p:sp>
        <p:nvSpPr>
          <p:cNvPr id="32" name="Text 8">
            <a:extLst>
              <a:ext uri="{FF2B5EF4-FFF2-40B4-BE49-F238E27FC236}">
                <a16:creationId xmlns:a16="http://schemas.microsoft.com/office/drawing/2014/main" id="{6A878F7A-8DF1-199B-FD32-BEBE61892C8E}"/>
              </a:ext>
            </a:extLst>
          </p:cNvPr>
          <p:cNvSpPr/>
          <p:nvPr/>
        </p:nvSpPr>
        <p:spPr>
          <a:xfrm>
            <a:off x="5836655" y="2045970"/>
            <a:ext cx="81406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50%</a:t>
            </a:r>
            <a:endParaRPr lang="en-US" sz="2200" dirty="0"/>
          </a:p>
        </p:txBody>
      </p:sp>
      <p:sp>
        <p:nvSpPr>
          <p:cNvPr id="33" name="Text 9">
            <a:extLst>
              <a:ext uri="{FF2B5EF4-FFF2-40B4-BE49-F238E27FC236}">
                <a16:creationId xmlns:a16="http://schemas.microsoft.com/office/drawing/2014/main" id="{9589B027-0CA1-1525-EB64-1D10EA563A15}"/>
              </a:ext>
            </a:extLst>
          </p:cNvPr>
          <p:cNvSpPr/>
          <p:nvPr/>
        </p:nvSpPr>
        <p:spPr>
          <a:xfrm>
            <a:off x="6961367" y="2045970"/>
            <a:ext cx="20721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Fraktur vertebra</a:t>
            </a:r>
            <a:endParaRPr lang="en-US" sz="1150" dirty="0"/>
          </a:p>
        </p:txBody>
      </p:sp>
      <p:sp>
        <p:nvSpPr>
          <p:cNvPr id="34" name="Text 10">
            <a:extLst>
              <a:ext uri="{FF2B5EF4-FFF2-40B4-BE49-F238E27FC236}">
                <a16:creationId xmlns:a16="http://schemas.microsoft.com/office/drawing/2014/main" id="{36F5A7FE-48E7-B367-7DEF-F40AD07731B4}"/>
              </a:ext>
            </a:extLst>
          </p:cNvPr>
          <p:cNvSpPr/>
          <p:nvPr/>
        </p:nvSpPr>
        <p:spPr>
          <a:xfrm>
            <a:off x="5836655" y="2548890"/>
            <a:ext cx="81406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30%</a:t>
            </a:r>
            <a:endParaRPr lang="en-US" sz="2200" dirty="0"/>
          </a:p>
        </p:txBody>
      </p:sp>
      <p:sp>
        <p:nvSpPr>
          <p:cNvPr id="35" name="Text 11">
            <a:extLst>
              <a:ext uri="{FF2B5EF4-FFF2-40B4-BE49-F238E27FC236}">
                <a16:creationId xmlns:a16="http://schemas.microsoft.com/office/drawing/2014/main" id="{145F5F83-63B8-9775-BCDA-1AE1648C4F95}"/>
              </a:ext>
            </a:extLst>
          </p:cNvPr>
          <p:cNvSpPr/>
          <p:nvPr/>
        </p:nvSpPr>
        <p:spPr>
          <a:xfrm>
            <a:off x="6961367" y="2548890"/>
            <a:ext cx="20721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latin typeface="Calibri" pitchFamily="34" charset="0"/>
                <a:cs typeface="Calibri" pitchFamily="34" charset="-120"/>
              </a:rPr>
              <a:t>Fraktur </a:t>
            </a:r>
            <a:r>
              <a:rPr lang="en-US" sz="1150" dirty="0" err="1">
                <a:latin typeface="Calibri" pitchFamily="34" charset="0"/>
                <a:cs typeface="Calibri" pitchFamily="34" charset="-120"/>
              </a:rPr>
              <a:t>Panggul</a:t>
            </a:r>
            <a:endParaRPr lang="en-US" sz="1150" dirty="0"/>
          </a:p>
        </p:txBody>
      </p:sp>
      <p:sp>
        <p:nvSpPr>
          <p:cNvPr id="36" name="Text 12">
            <a:extLst>
              <a:ext uri="{FF2B5EF4-FFF2-40B4-BE49-F238E27FC236}">
                <a16:creationId xmlns:a16="http://schemas.microsoft.com/office/drawing/2014/main" id="{CA0A2078-E0FF-6CE0-9BEE-362A9515F278}"/>
              </a:ext>
            </a:extLst>
          </p:cNvPr>
          <p:cNvSpPr/>
          <p:nvPr/>
        </p:nvSpPr>
        <p:spPr>
          <a:xfrm>
            <a:off x="5836655" y="3051810"/>
            <a:ext cx="814067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200" b="1" dirty="0">
                <a:latin typeface="Gill Sans MT" pitchFamily="34" charset="0"/>
                <a:ea typeface="Gill Sans MT" pitchFamily="34" charset="-122"/>
                <a:cs typeface="Gill Sans MT" pitchFamily="34" charset="-120"/>
              </a:rPr>
              <a:t>20%</a:t>
            </a:r>
            <a:endParaRPr lang="en-US" sz="2200" dirty="0"/>
          </a:p>
        </p:txBody>
      </p:sp>
      <p:sp>
        <p:nvSpPr>
          <p:cNvPr id="37" name="Text 13">
            <a:extLst>
              <a:ext uri="{FF2B5EF4-FFF2-40B4-BE49-F238E27FC236}">
                <a16:creationId xmlns:a16="http://schemas.microsoft.com/office/drawing/2014/main" id="{F764CB5C-F3CD-6961-0855-BA8AA8CD690B}"/>
              </a:ext>
            </a:extLst>
          </p:cNvPr>
          <p:cNvSpPr/>
          <p:nvPr/>
        </p:nvSpPr>
        <p:spPr>
          <a:xfrm>
            <a:off x="6961367" y="3051810"/>
            <a:ext cx="207217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latin typeface="Calibri" pitchFamily="34" charset="0"/>
                <a:ea typeface="Calibri" pitchFamily="34" charset="-122"/>
                <a:cs typeface="Calibri" pitchFamily="34" charset="-120"/>
              </a:rPr>
              <a:t>Fraktur non-vertebral</a:t>
            </a:r>
            <a:endParaRPr lang="en-US" sz="1150" dirty="0"/>
          </a:p>
        </p:txBody>
      </p:sp>
    </p:spTree>
    <p:extLst>
      <p:ext uri="{BB962C8B-B14F-4D97-AF65-F5344CB8AC3E}">
        <p14:creationId xmlns:p14="http://schemas.microsoft.com/office/powerpoint/2010/main" val="4301713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E9DDF9-F217-3C63-591F-4F5B6FFC07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2AD5F12-65B8-61D6-253D-F267C51F41B9}"/>
              </a:ext>
            </a:extLst>
          </p:cNvPr>
          <p:cNvSpPr/>
          <p:nvPr/>
        </p:nvSpPr>
        <p:spPr>
          <a:xfrm>
            <a:off x="457200" y="237744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JENIS-JENIS OBAT</a:t>
            </a:r>
            <a:endParaRPr lang="en-US" sz="2700" dirty="0"/>
          </a:p>
        </p:txBody>
      </p:sp>
      <p:pic>
        <p:nvPicPr>
          <p:cNvPr id="48" name="Picture 47">
            <a:extLst>
              <a:ext uri="{FF2B5EF4-FFF2-40B4-BE49-F238E27FC236}">
                <a16:creationId xmlns:a16="http://schemas.microsoft.com/office/drawing/2014/main" id="{14AB361C-29F5-065A-88E1-D260CF2B59D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58803"/>
          <a:stretch>
            <a:fillRect/>
          </a:stretch>
        </p:blipFill>
        <p:spPr>
          <a:xfrm>
            <a:off x="70338" y="852852"/>
            <a:ext cx="4266747" cy="2330046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DC6CDFF0-E44D-ECBD-6262-87C478E52A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0855" b="31795"/>
          <a:stretch>
            <a:fillRect/>
          </a:stretch>
        </p:blipFill>
        <p:spPr>
          <a:xfrm>
            <a:off x="4383524" y="852852"/>
            <a:ext cx="4760476" cy="1725921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44FD707E-33B6-64E8-9CBE-BBB8C8E3CB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8034"/>
          <a:stretch>
            <a:fillRect/>
          </a:stretch>
        </p:blipFill>
        <p:spPr>
          <a:xfrm>
            <a:off x="4383524" y="2718392"/>
            <a:ext cx="4625584" cy="1960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60090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Obat lini pertama: bisfosfonat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57200" y="722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E7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Rekomendasi kuat, bukti kepastian tinggi pada perempuan dan sedang pada laki-laki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4892040" cy="3127248"/>
          </a:xfrm>
          <a:prstGeom prst="roundRect">
            <a:avLst>
              <a:gd name="adj" fmla="val 4094"/>
            </a:avLst>
          </a:prstGeom>
          <a:solidFill>
            <a:srgbClr val="E6F6FA"/>
          </a:solidFill>
          <a:ln/>
        </p:spPr>
      </p:sp>
      <p:sp>
        <p:nvSpPr>
          <p:cNvPr id="5" name="Shape 3"/>
          <p:cNvSpPr/>
          <p:nvPr/>
        </p:nvSpPr>
        <p:spPr>
          <a:xfrm>
            <a:off x="676656" y="1353312"/>
            <a:ext cx="457200" cy="457200"/>
          </a:xfrm>
          <a:prstGeom prst="ellipse">
            <a:avLst/>
          </a:prstGeom>
          <a:solidFill>
            <a:srgbClr val="0F8DA8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672" y="1481328"/>
            <a:ext cx="201168" cy="2011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61872" y="1353312"/>
            <a:ext cx="3886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A5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Pilihan dan dosis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76656" y="1920240"/>
            <a:ext cx="4453128" cy="493776"/>
          </a:xfrm>
          <a:prstGeom prst="roundRect">
            <a:avLst>
              <a:gd name="adj" fmla="val 14815"/>
            </a:avLst>
          </a:prstGeom>
          <a:solidFill>
            <a:srgbClr val="FFFFFF"/>
          </a:solidFill>
          <a:ln/>
        </p:spPr>
      </p:sp>
      <p:sp>
        <p:nvSpPr>
          <p:cNvPr id="9" name="Text 6"/>
          <p:cNvSpPr/>
          <p:nvPr/>
        </p:nvSpPr>
        <p:spPr>
          <a:xfrm>
            <a:off x="822960" y="1947672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8D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Alendronat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822960" y="2157984"/>
            <a:ext cx="4160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70 mg oral, 1 kali seminggu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76656" y="2487168"/>
            <a:ext cx="4453128" cy="493776"/>
          </a:xfrm>
          <a:prstGeom prst="roundRect">
            <a:avLst>
              <a:gd name="adj" fmla="val 14815"/>
            </a:avLst>
          </a:prstGeom>
          <a:solidFill>
            <a:srgbClr val="FFFFFF"/>
          </a:solidFill>
          <a:ln/>
        </p:spPr>
      </p:sp>
      <p:sp>
        <p:nvSpPr>
          <p:cNvPr id="12" name="Text 9"/>
          <p:cNvSpPr/>
          <p:nvPr/>
        </p:nvSpPr>
        <p:spPr>
          <a:xfrm>
            <a:off x="822960" y="2514600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8D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Risedronat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822960" y="2724912"/>
            <a:ext cx="4160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 mg oral 1 kali seminggu, atau 150 mg 1 kali sebulan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676656" y="3054096"/>
            <a:ext cx="4453128" cy="493776"/>
          </a:xfrm>
          <a:prstGeom prst="roundRect">
            <a:avLst>
              <a:gd name="adj" fmla="val 14815"/>
            </a:avLst>
          </a:prstGeom>
          <a:solidFill>
            <a:srgbClr val="FFFFFF"/>
          </a:solidFill>
          <a:ln/>
        </p:spPr>
      </p:sp>
      <p:sp>
        <p:nvSpPr>
          <p:cNvPr id="15" name="Text 12"/>
          <p:cNvSpPr/>
          <p:nvPr/>
        </p:nvSpPr>
        <p:spPr>
          <a:xfrm>
            <a:off x="822960" y="3081528"/>
            <a:ext cx="41605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8D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Asam zoledronat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822960" y="3291840"/>
            <a:ext cx="4160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mg infus intravena, 1 kali setahun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676656" y="3675888"/>
            <a:ext cx="4453128" cy="493776"/>
          </a:xfrm>
          <a:prstGeom prst="roundRect">
            <a:avLst>
              <a:gd name="adj" fmla="val 14815"/>
            </a:avLst>
          </a:prstGeom>
          <a:solidFill>
            <a:srgbClr val="FDECDD"/>
          </a:solidFill>
          <a:ln/>
        </p:spPr>
      </p:sp>
      <p:sp>
        <p:nvSpPr>
          <p:cNvPr id="18" name="Text 15"/>
          <p:cNvSpPr/>
          <p:nvPr/>
        </p:nvSpPr>
        <p:spPr>
          <a:xfrm>
            <a:off x="822960" y="3675888"/>
            <a:ext cx="4160520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150" b="1" dirty="0">
                <a:solidFill>
                  <a:srgbClr val="C25E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Sediaan oral sering lebih dipilih.  </a:t>
            </a: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Biaya dan akses ke pusat infus menjadi hambatan nyata bagi asam zoledronat.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5605272" y="1188720"/>
            <a:ext cx="3081528" cy="1517904"/>
          </a:xfrm>
          <a:prstGeom prst="roundRect">
            <a:avLst>
              <a:gd name="adj" fmla="val 8434"/>
            </a:avLst>
          </a:prstGeom>
          <a:solidFill>
            <a:srgbClr val="E7F5EC"/>
          </a:solidFill>
          <a:ln/>
        </p:spPr>
      </p:sp>
      <p:sp>
        <p:nvSpPr>
          <p:cNvPr id="20" name="Text 17"/>
          <p:cNvSpPr/>
          <p:nvPr/>
        </p:nvSpPr>
        <p:spPr>
          <a:xfrm>
            <a:off x="5806440" y="1280160"/>
            <a:ext cx="2679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Sebelum resep pertama</a:t>
            </a:r>
            <a:endParaRPr lang="en-US" sz="1350" dirty="0"/>
          </a:p>
        </p:txBody>
      </p:sp>
      <p:sp>
        <p:nvSpPr>
          <p:cNvPr id="21" name="Shape 18"/>
          <p:cNvSpPr/>
          <p:nvPr/>
        </p:nvSpPr>
        <p:spPr>
          <a:xfrm>
            <a:off x="5824728" y="1627632"/>
            <a:ext cx="182880" cy="182880"/>
          </a:xfrm>
          <a:prstGeom prst="ellipse">
            <a:avLst/>
          </a:prstGeom>
          <a:solidFill>
            <a:srgbClr val="2E9E5B"/>
          </a:solidFill>
          <a:ln/>
        </p:spPr>
      </p:sp>
      <p:pic>
        <p:nvPicPr>
          <p:cNvPr id="2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2277" y="1675181"/>
            <a:ext cx="87782" cy="87782"/>
          </a:xfrm>
          <a:prstGeom prst="rect">
            <a:avLst/>
          </a:prstGeom>
        </p:spPr>
      </p:pic>
      <p:sp>
        <p:nvSpPr>
          <p:cNvPr id="23" name="Text 19"/>
          <p:cNvSpPr/>
          <p:nvPr/>
        </p:nvSpPr>
        <p:spPr>
          <a:xfrm>
            <a:off x="6080760" y="1609344"/>
            <a:ext cx="23865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Periksa fungsi ginjal</a:t>
            </a:r>
            <a:endParaRPr lang="en-US" sz="1150" dirty="0"/>
          </a:p>
        </p:txBody>
      </p:sp>
      <p:sp>
        <p:nvSpPr>
          <p:cNvPr id="24" name="Shape 20"/>
          <p:cNvSpPr/>
          <p:nvPr/>
        </p:nvSpPr>
        <p:spPr>
          <a:xfrm>
            <a:off x="5824728" y="1883664"/>
            <a:ext cx="182880" cy="182880"/>
          </a:xfrm>
          <a:prstGeom prst="ellipse">
            <a:avLst/>
          </a:prstGeom>
          <a:solidFill>
            <a:srgbClr val="2E9E5B"/>
          </a:solidFill>
          <a:ln/>
        </p:spPr>
      </p:sp>
      <p:pic>
        <p:nvPicPr>
          <p:cNvPr id="25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2277" y="1931213"/>
            <a:ext cx="87782" cy="87782"/>
          </a:xfrm>
          <a:prstGeom prst="rect">
            <a:avLst/>
          </a:prstGeom>
        </p:spPr>
      </p:pic>
      <p:sp>
        <p:nvSpPr>
          <p:cNvPr id="26" name="Text 21"/>
          <p:cNvSpPr/>
          <p:nvPr/>
        </p:nvSpPr>
        <p:spPr>
          <a:xfrm>
            <a:off x="6080760" y="1865376"/>
            <a:ext cx="23865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Pastikan kalsium dan vitamin D cukup</a:t>
            </a:r>
            <a:endParaRPr lang="en-US" sz="1150" dirty="0"/>
          </a:p>
        </p:txBody>
      </p:sp>
      <p:sp>
        <p:nvSpPr>
          <p:cNvPr id="27" name="Shape 22"/>
          <p:cNvSpPr/>
          <p:nvPr/>
        </p:nvSpPr>
        <p:spPr>
          <a:xfrm>
            <a:off x="5824728" y="2139696"/>
            <a:ext cx="182880" cy="182880"/>
          </a:xfrm>
          <a:prstGeom prst="ellipse">
            <a:avLst/>
          </a:prstGeom>
          <a:solidFill>
            <a:srgbClr val="2E9E5B"/>
          </a:solidFill>
          <a:ln/>
        </p:spPr>
      </p:sp>
      <p:pic>
        <p:nvPicPr>
          <p:cNvPr id="28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2277" y="2187245"/>
            <a:ext cx="87782" cy="87782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6080760" y="2121408"/>
            <a:ext cx="23865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Tanyakan kesehatan gigi dan mulut</a:t>
            </a:r>
            <a:endParaRPr lang="en-US" sz="1150" dirty="0"/>
          </a:p>
        </p:txBody>
      </p:sp>
      <p:sp>
        <p:nvSpPr>
          <p:cNvPr id="30" name="Shape 24"/>
          <p:cNvSpPr/>
          <p:nvPr/>
        </p:nvSpPr>
        <p:spPr>
          <a:xfrm>
            <a:off x="5824728" y="2395728"/>
            <a:ext cx="182880" cy="182880"/>
          </a:xfrm>
          <a:prstGeom prst="ellipse">
            <a:avLst/>
          </a:prstGeom>
          <a:solidFill>
            <a:srgbClr val="2E9E5B"/>
          </a:solidFill>
          <a:ln/>
        </p:spPr>
      </p:sp>
      <p:pic>
        <p:nvPicPr>
          <p:cNvPr id="31" name="Image 4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2277" y="2443277"/>
            <a:ext cx="87782" cy="87782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6080760" y="2377440"/>
            <a:ext cx="23865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Cari penyebab sekunder osteoporosis</a:t>
            </a:r>
            <a:endParaRPr lang="en-US" sz="1150" dirty="0"/>
          </a:p>
        </p:txBody>
      </p:sp>
      <p:sp>
        <p:nvSpPr>
          <p:cNvPr id="33" name="Shape 26"/>
          <p:cNvSpPr/>
          <p:nvPr/>
        </p:nvSpPr>
        <p:spPr>
          <a:xfrm>
            <a:off x="5605272" y="2852928"/>
            <a:ext cx="3081528" cy="1463040"/>
          </a:xfrm>
          <a:prstGeom prst="roundRect">
            <a:avLst>
              <a:gd name="adj" fmla="val 8750"/>
            </a:avLst>
          </a:prstGeom>
          <a:solidFill>
            <a:srgbClr val="FDECDD"/>
          </a:solidFill>
          <a:ln/>
        </p:spPr>
      </p:sp>
      <p:sp>
        <p:nvSpPr>
          <p:cNvPr id="34" name="Text 27"/>
          <p:cNvSpPr/>
          <p:nvPr/>
        </p:nvSpPr>
        <p:spPr>
          <a:xfrm>
            <a:off x="5806440" y="2926080"/>
            <a:ext cx="26791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25E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Cara minum yang diajarkan ke pasien</a:t>
            </a:r>
            <a:endParaRPr lang="en-US" sz="1350" dirty="0"/>
          </a:p>
        </p:txBody>
      </p:sp>
      <p:sp>
        <p:nvSpPr>
          <p:cNvPr id="35" name="Shape 28"/>
          <p:cNvSpPr/>
          <p:nvPr/>
        </p:nvSpPr>
        <p:spPr>
          <a:xfrm>
            <a:off x="5824728" y="3291840"/>
            <a:ext cx="182880" cy="182880"/>
          </a:xfrm>
          <a:prstGeom prst="ellipse">
            <a:avLst/>
          </a:prstGeom>
          <a:solidFill>
            <a:srgbClr val="F07E1A"/>
          </a:solidFill>
          <a:ln/>
        </p:spPr>
      </p:sp>
      <p:pic>
        <p:nvPicPr>
          <p:cNvPr id="36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2277" y="3339389"/>
            <a:ext cx="87782" cy="87782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6080760" y="3273552"/>
            <a:ext cx="23865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Pagi hari, perut benar-benar kosong</a:t>
            </a:r>
            <a:endParaRPr lang="en-US" sz="1150" dirty="0"/>
          </a:p>
        </p:txBody>
      </p:sp>
      <p:sp>
        <p:nvSpPr>
          <p:cNvPr id="38" name="Shape 30"/>
          <p:cNvSpPr/>
          <p:nvPr/>
        </p:nvSpPr>
        <p:spPr>
          <a:xfrm>
            <a:off x="5824728" y="3547872"/>
            <a:ext cx="182880" cy="182880"/>
          </a:xfrm>
          <a:prstGeom prst="ellipse">
            <a:avLst/>
          </a:prstGeom>
          <a:solidFill>
            <a:srgbClr val="F07E1A"/>
          </a:solidFill>
          <a:ln/>
        </p:spPr>
      </p:sp>
      <p:pic>
        <p:nvPicPr>
          <p:cNvPr id="39" name="Image 6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2277" y="3595421"/>
            <a:ext cx="87782" cy="87782"/>
          </a:xfrm>
          <a:prstGeom prst="rect">
            <a:avLst/>
          </a:prstGeom>
        </p:spPr>
      </p:pic>
      <p:sp>
        <p:nvSpPr>
          <p:cNvPr id="40" name="Text 31"/>
          <p:cNvSpPr/>
          <p:nvPr/>
        </p:nvSpPr>
        <p:spPr>
          <a:xfrm>
            <a:off x="6080760" y="3529584"/>
            <a:ext cx="23865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Telan utuh dengan segelas air putih</a:t>
            </a:r>
            <a:endParaRPr lang="en-US" sz="1150" dirty="0"/>
          </a:p>
        </p:txBody>
      </p:sp>
      <p:sp>
        <p:nvSpPr>
          <p:cNvPr id="41" name="Shape 32"/>
          <p:cNvSpPr/>
          <p:nvPr/>
        </p:nvSpPr>
        <p:spPr>
          <a:xfrm>
            <a:off x="5824728" y="3803904"/>
            <a:ext cx="182880" cy="182880"/>
          </a:xfrm>
          <a:prstGeom prst="ellipse">
            <a:avLst/>
          </a:prstGeom>
          <a:solidFill>
            <a:srgbClr val="F07E1A"/>
          </a:solidFill>
          <a:ln/>
        </p:spPr>
      </p:sp>
      <p:pic>
        <p:nvPicPr>
          <p:cNvPr id="42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2277" y="3851453"/>
            <a:ext cx="87782" cy="87782"/>
          </a:xfrm>
          <a:prstGeom prst="rect">
            <a:avLst/>
          </a:prstGeom>
        </p:spPr>
      </p:pic>
      <p:sp>
        <p:nvSpPr>
          <p:cNvPr id="43" name="Text 33"/>
          <p:cNvSpPr/>
          <p:nvPr/>
        </p:nvSpPr>
        <p:spPr>
          <a:xfrm>
            <a:off x="6080760" y="3785616"/>
            <a:ext cx="23865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Jangan berbaring selama 30 menit</a:t>
            </a:r>
            <a:endParaRPr lang="en-US" sz="1150" dirty="0"/>
          </a:p>
        </p:txBody>
      </p:sp>
      <p:sp>
        <p:nvSpPr>
          <p:cNvPr id="44" name="Shape 34"/>
          <p:cNvSpPr/>
          <p:nvPr/>
        </p:nvSpPr>
        <p:spPr>
          <a:xfrm>
            <a:off x="5824728" y="4059936"/>
            <a:ext cx="182880" cy="182880"/>
          </a:xfrm>
          <a:prstGeom prst="ellipse">
            <a:avLst/>
          </a:prstGeom>
          <a:solidFill>
            <a:srgbClr val="F07E1A"/>
          </a:solidFill>
          <a:ln/>
        </p:spPr>
      </p:sp>
      <p:pic>
        <p:nvPicPr>
          <p:cNvPr id="45" name="Image 8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2277" y="4107485"/>
            <a:ext cx="87782" cy="87782"/>
          </a:xfrm>
          <a:prstGeom prst="rect">
            <a:avLst/>
          </a:prstGeom>
        </p:spPr>
      </p:pic>
      <p:sp>
        <p:nvSpPr>
          <p:cNvPr id="46" name="Text 35"/>
          <p:cNvSpPr/>
          <p:nvPr/>
        </p:nvSpPr>
        <p:spPr>
          <a:xfrm>
            <a:off x="6080760" y="4041648"/>
            <a:ext cx="2386584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Tidak makan atau minum lain 30 menit</a:t>
            </a:r>
            <a:endParaRPr lang="en-US" sz="1150" dirty="0"/>
          </a:p>
        </p:txBody>
      </p:sp>
      <p:sp>
        <p:nvSpPr>
          <p:cNvPr id="47" name="Text 36"/>
          <p:cNvSpPr/>
          <p:nvPr/>
        </p:nvSpPr>
        <p:spPr>
          <a:xfrm>
            <a:off x="457200" y="457200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700" dirty="0">
                <a:solidFill>
                  <a:srgbClr val="B4C4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Morin SN, Feldman S, Funnell L, dkk. Clinical practice guideline for management of osteoporosis and fracture prevention in Canada: 2023 update. CMAJ. 2023;195(39):E1333-48.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Bila bisfosfonat tidak cocok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57200" y="722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E7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Pilih menurut usia, gejala penyerta, dan tingkat risiko fraktur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170432"/>
            <a:ext cx="4005072" cy="1170432"/>
          </a:xfrm>
          <a:prstGeom prst="roundRect">
            <a:avLst>
              <a:gd name="adj" fmla="val 10938"/>
            </a:avLst>
          </a:prstGeom>
          <a:solidFill>
            <a:srgbClr val="E6F6FA"/>
          </a:solidFill>
          <a:ln/>
        </p:spPr>
      </p:sp>
      <p:sp>
        <p:nvSpPr>
          <p:cNvPr id="5" name="Shape 3"/>
          <p:cNvSpPr/>
          <p:nvPr/>
        </p:nvSpPr>
        <p:spPr>
          <a:xfrm>
            <a:off x="658368" y="1481328"/>
            <a:ext cx="548640" cy="548640"/>
          </a:xfrm>
          <a:prstGeom prst="ellipse">
            <a:avLst/>
          </a:prstGeom>
          <a:solidFill>
            <a:srgbClr val="0F8DA8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987" y="1634947"/>
            <a:ext cx="241402" cy="24140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35024" y="1316736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5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Terapi hormon menopause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335024" y="1682496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Perempuan di bawah 60 tahun atau dalam 10 tahun pascamenopause yang juga butuh peredaan gejala menopause.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681728" y="1170432"/>
            <a:ext cx="4005072" cy="1170432"/>
          </a:xfrm>
          <a:prstGeom prst="roundRect">
            <a:avLst>
              <a:gd name="adj" fmla="val 10938"/>
            </a:avLst>
          </a:prstGeom>
          <a:solidFill>
            <a:srgbClr val="FDECDD"/>
          </a:solidFill>
          <a:ln/>
        </p:spPr>
      </p:sp>
      <p:sp>
        <p:nvSpPr>
          <p:cNvPr id="10" name="Shape 7"/>
          <p:cNvSpPr/>
          <p:nvPr/>
        </p:nvSpPr>
        <p:spPr>
          <a:xfrm>
            <a:off x="4882896" y="1481328"/>
            <a:ext cx="548640" cy="548640"/>
          </a:xfrm>
          <a:prstGeom prst="ellipse">
            <a:avLst/>
          </a:prstGeom>
          <a:solidFill>
            <a:srgbClr val="F07E1A"/>
          </a:solidFill>
          <a:ln/>
        </p:spPr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6515" y="1634947"/>
            <a:ext cx="241402" cy="24140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559552" y="1316736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25E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Denosumab 60 mg SK / 6 bulan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5559552" y="1682496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Bila bisfosfonat kontraindikasi, tidak ditoleransi, atau sulit diakses. Butuh komitmen seumur hidup.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457200" y="2523744"/>
            <a:ext cx="4005072" cy="1170432"/>
          </a:xfrm>
          <a:prstGeom prst="roundRect">
            <a:avLst>
              <a:gd name="adj" fmla="val 10938"/>
            </a:avLst>
          </a:prstGeom>
          <a:solidFill>
            <a:srgbClr val="E6F6FA"/>
          </a:solidFill>
          <a:ln/>
        </p:spPr>
      </p:sp>
      <p:sp>
        <p:nvSpPr>
          <p:cNvPr id="15" name="Shape 11"/>
          <p:cNvSpPr/>
          <p:nvPr/>
        </p:nvSpPr>
        <p:spPr>
          <a:xfrm>
            <a:off x="658368" y="2834640"/>
            <a:ext cx="548640" cy="548640"/>
          </a:xfrm>
          <a:prstGeom prst="ellipse">
            <a:avLst/>
          </a:prstGeom>
          <a:solidFill>
            <a:srgbClr val="0F8DA8"/>
          </a:solidFill>
          <a:ln/>
        </p:spPr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987" y="2988259"/>
            <a:ext cx="241402" cy="24140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335024" y="2670048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A5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Anabolik: teriparatid, romosozumab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1335024" y="3035808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Fraktur vertebra berat baru atau 2 fraktur vertebra dengan T-skor -2,5 atau kurang. Rujuk ke spesialis.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4681728" y="2523744"/>
            <a:ext cx="4005072" cy="1170432"/>
          </a:xfrm>
          <a:prstGeom prst="roundRect">
            <a:avLst>
              <a:gd name="adj" fmla="val 10938"/>
            </a:avLst>
          </a:prstGeom>
          <a:solidFill>
            <a:srgbClr val="FDECDD"/>
          </a:solidFill>
          <a:ln/>
        </p:spPr>
      </p:sp>
      <p:sp>
        <p:nvSpPr>
          <p:cNvPr id="20" name="Shape 15"/>
          <p:cNvSpPr/>
          <p:nvPr/>
        </p:nvSpPr>
        <p:spPr>
          <a:xfrm>
            <a:off x="4882896" y="2834640"/>
            <a:ext cx="548640" cy="548640"/>
          </a:xfrm>
          <a:prstGeom prst="ellipse">
            <a:avLst/>
          </a:prstGeom>
          <a:solidFill>
            <a:srgbClr val="F07E1A"/>
          </a:solidFill>
          <a:ln/>
        </p:spPr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6515" y="2988259"/>
            <a:ext cx="241402" cy="24140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559552" y="2670048"/>
            <a:ext cx="29260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C25E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Raloksifen 60 mg per hari</a:t>
            </a:r>
            <a:endParaRPr lang="en-US" sz="1350" dirty="0"/>
          </a:p>
        </p:txBody>
      </p:sp>
      <p:sp>
        <p:nvSpPr>
          <p:cNvPr id="23" name="Text 17"/>
          <p:cNvSpPr/>
          <p:nvPr/>
        </p:nvSpPr>
        <p:spPr>
          <a:xfrm>
            <a:off x="5559552" y="3035808"/>
            <a:ext cx="29260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6000"/>
              </a:lnSpc>
              <a:buNone/>
            </a:pP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Bila terapi lain tidak dapat dipakai. Hindari pada risiko tromboemboli vena tinggi.</a:t>
            </a:r>
            <a:endParaRPr lang="en-US" sz="1150" dirty="0"/>
          </a:p>
        </p:txBody>
      </p:sp>
      <p:sp>
        <p:nvSpPr>
          <p:cNvPr id="24" name="Shape 18"/>
          <p:cNvSpPr/>
          <p:nvPr/>
        </p:nvSpPr>
        <p:spPr>
          <a:xfrm>
            <a:off x="457200" y="3712464"/>
            <a:ext cx="8229600" cy="658368"/>
          </a:xfrm>
          <a:prstGeom prst="roundRect">
            <a:avLst>
              <a:gd name="adj" fmla="val 19444"/>
            </a:avLst>
          </a:prstGeom>
          <a:solidFill>
            <a:srgbClr val="FBE9E9"/>
          </a:solidFill>
          <a:ln/>
        </p:spPr>
      </p:sp>
      <p:sp>
        <p:nvSpPr>
          <p:cNvPr id="25" name="Shape 19"/>
          <p:cNvSpPr/>
          <p:nvPr/>
        </p:nvSpPr>
        <p:spPr>
          <a:xfrm>
            <a:off x="640080" y="3877056"/>
            <a:ext cx="329184" cy="329184"/>
          </a:xfrm>
          <a:prstGeom prst="ellipse">
            <a:avLst/>
          </a:prstGeom>
          <a:solidFill>
            <a:srgbClr val="D64545"/>
          </a:solidFill>
          <a:ln/>
        </p:spPr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252" y="3969228"/>
            <a:ext cx="144841" cy="144841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1097280" y="3712464"/>
            <a:ext cx="74066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D64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 aturan urutan yang tidak boleh dilanggar.  </a:t>
            </a:r>
            <a:r>
              <a:rPr lang="en-US" sz="12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Denosumab jangan terlambat lebih dari 1 bulan dan jangan dihentikan tanpa terapi transisi. Setelah anabolik selesai, selalu lanjutkan dengan antiresorptif.</a:t>
            </a:r>
            <a:endParaRPr lang="en-US" sz="1200" dirty="0"/>
          </a:p>
        </p:txBody>
      </p:sp>
      <p:sp>
        <p:nvSpPr>
          <p:cNvPr id="28" name="Text 21"/>
          <p:cNvSpPr/>
          <p:nvPr/>
        </p:nvSpPr>
        <p:spPr>
          <a:xfrm>
            <a:off x="457200" y="457200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700" dirty="0">
                <a:solidFill>
                  <a:srgbClr val="B4C4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Morin SN, Feldman S, Funnell L, dkk. Clinical practice guideline for management of osteoporosis and fracture prevention in Canada: 2023 update. CMAJ. 2023;195(39):E1333-48.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Berapa lama diberikan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57200" y="722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E7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Bisfosfonat punya masa istirahat, denosumab tidak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1410462" y="1481328"/>
            <a:ext cx="6323076" cy="0"/>
          </a:xfrm>
          <a:prstGeom prst="line">
            <a:avLst/>
          </a:prstGeom>
          <a:noFill/>
          <a:ln w="38100">
            <a:solidFill>
              <a:srgbClr val="DCE7E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17854" y="1188720"/>
            <a:ext cx="585216" cy="585216"/>
          </a:xfrm>
          <a:prstGeom prst="ellipse">
            <a:avLst/>
          </a:prstGeom>
          <a:solidFill>
            <a:srgbClr val="0F8DA8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1714" y="1352580"/>
            <a:ext cx="257495" cy="257495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57200" y="1901952"/>
            <a:ext cx="1906524" cy="1371600"/>
          </a:xfrm>
          <a:prstGeom prst="roundRect">
            <a:avLst>
              <a:gd name="adj" fmla="val 9333"/>
            </a:avLst>
          </a:prstGeom>
          <a:solidFill>
            <a:srgbClr val="E6F6FA"/>
          </a:solidFill>
          <a:ln/>
        </p:spPr>
      </p:sp>
      <p:sp>
        <p:nvSpPr>
          <p:cNvPr id="8" name="Text 5"/>
          <p:cNvSpPr/>
          <p:nvPr/>
        </p:nvSpPr>
        <p:spPr>
          <a:xfrm>
            <a:off x="566928" y="1993392"/>
            <a:ext cx="16870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F8D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585216" y="2377440"/>
            <a:ext cx="16504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Mulai bisfosfonat</a:t>
            </a:r>
            <a:endParaRPr lang="en-US" sz="1250" dirty="0"/>
          </a:p>
        </p:txBody>
      </p:sp>
      <p:sp>
        <p:nvSpPr>
          <p:cNvPr id="10" name="Text 7"/>
          <p:cNvSpPr/>
          <p:nvPr/>
        </p:nvSpPr>
        <p:spPr>
          <a:xfrm>
            <a:off x="603504" y="2688336"/>
            <a:ext cx="16139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6000"/>
              </a:lnSpc>
              <a:buNone/>
            </a:pPr>
            <a:r>
              <a:rPr lang="en-US" sz="1100" dirty="0">
                <a:solidFill>
                  <a:srgbClr val="5E7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Catat tanggal mulai di rekam medis.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3225546" y="1188720"/>
            <a:ext cx="585216" cy="585216"/>
          </a:xfrm>
          <a:prstGeom prst="ellipse">
            <a:avLst/>
          </a:prstGeom>
          <a:solidFill>
            <a:srgbClr val="F07E1A"/>
          </a:solidFill>
          <a:ln/>
        </p:spPr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89406" y="1352580"/>
            <a:ext cx="257495" cy="257495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2564892" y="1901952"/>
            <a:ext cx="1906524" cy="1371600"/>
          </a:xfrm>
          <a:prstGeom prst="roundRect">
            <a:avLst>
              <a:gd name="adj" fmla="val 9333"/>
            </a:avLst>
          </a:prstGeom>
          <a:solidFill>
            <a:srgbClr val="FDECDD"/>
          </a:solidFill>
          <a:ln/>
        </p:spPr>
      </p:sp>
      <p:sp>
        <p:nvSpPr>
          <p:cNvPr id="14" name="Text 10"/>
          <p:cNvSpPr/>
          <p:nvPr/>
        </p:nvSpPr>
        <p:spPr>
          <a:xfrm>
            <a:off x="2674620" y="1993392"/>
            <a:ext cx="16870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07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3-6</a:t>
            </a:r>
            <a:endParaRPr lang="en-US" sz="2200" dirty="0"/>
          </a:p>
        </p:txBody>
      </p:sp>
      <p:sp>
        <p:nvSpPr>
          <p:cNvPr id="15" name="Text 11"/>
          <p:cNvSpPr/>
          <p:nvPr/>
        </p:nvSpPr>
        <p:spPr>
          <a:xfrm>
            <a:off x="2692908" y="2377440"/>
            <a:ext cx="16504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Terapi awal (tahun)</a:t>
            </a:r>
            <a:endParaRPr lang="en-US" sz="1250" dirty="0"/>
          </a:p>
        </p:txBody>
      </p:sp>
      <p:sp>
        <p:nvSpPr>
          <p:cNvPr id="16" name="Text 12"/>
          <p:cNvSpPr/>
          <p:nvPr/>
        </p:nvSpPr>
        <p:spPr>
          <a:xfrm>
            <a:off x="2711196" y="2688336"/>
            <a:ext cx="16139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6000"/>
              </a:lnSpc>
              <a:buNone/>
            </a:pPr>
            <a:r>
              <a:rPr lang="en-US" sz="1100" dirty="0">
                <a:solidFill>
                  <a:srgbClr val="5E7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tahun bila ada fraktur panggul, vertebra, atau multipel non-vertebra.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5333238" y="1188720"/>
            <a:ext cx="585216" cy="585216"/>
          </a:xfrm>
          <a:prstGeom prst="ellipse">
            <a:avLst/>
          </a:prstGeom>
          <a:solidFill>
            <a:srgbClr val="0F8DA8"/>
          </a:solidFill>
          <a:ln/>
        </p:spPr>
      </p:sp>
      <p:pic>
        <p:nvPicPr>
          <p:cNvPr id="1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7098" y="1352580"/>
            <a:ext cx="257495" cy="257495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4672584" y="1901952"/>
            <a:ext cx="1906524" cy="1371600"/>
          </a:xfrm>
          <a:prstGeom prst="roundRect">
            <a:avLst>
              <a:gd name="adj" fmla="val 9333"/>
            </a:avLst>
          </a:prstGeom>
          <a:solidFill>
            <a:srgbClr val="E6F6FA"/>
          </a:solidFill>
          <a:ln/>
        </p:spPr>
      </p:sp>
      <p:sp>
        <p:nvSpPr>
          <p:cNvPr id="20" name="Text 15"/>
          <p:cNvSpPr/>
          <p:nvPr/>
        </p:nvSpPr>
        <p:spPr>
          <a:xfrm>
            <a:off x="4782312" y="1993392"/>
            <a:ext cx="16870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0F8DA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</a:t>
            </a:r>
            <a:endParaRPr lang="en-US" sz="2200" dirty="0"/>
          </a:p>
        </p:txBody>
      </p:sp>
      <p:sp>
        <p:nvSpPr>
          <p:cNvPr id="21" name="Text 16"/>
          <p:cNvSpPr/>
          <p:nvPr/>
        </p:nvSpPr>
        <p:spPr>
          <a:xfrm>
            <a:off x="4800600" y="2377440"/>
            <a:ext cx="16504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Masa istirahat obat</a:t>
            </a:r>
            <a:endParaRPr lang="en-US" sz="1250" dirty="0"/>
          </a:p>
        </p:txBody>
      </p:sp>
      <p:sp>
        <p:nvSpPr>
          <p:cNvPr id="22" name="Text 17"/>
          <p:cNvSpPr/>
          <p:nvPr/>
        </p:nvSpPr>
        <p:spPr>
          <a:xfrm>
            <a:off x="4818888" y="2688336"/>
            <a:ext cx="16139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6000"/>
              </a:lnSpc>
              <a:buNone/>
            </a:pPr>
            <a:r>
              <a:rPr lang="en-US" sz="1100" dirty="0">
                <a:solidFill>
                  <a:srgbClr val="5E7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 holiday hanya berlaku untuk bisfosfonat, bukan denosumab.</a:t>
            </a:r>
            <a:endParaRPr lang="en-US" sz="1100" dirty="0"/>
          </a:p>
        </p:txBody>
      </p:sp>
      <p:sp>
        <p:nvSpPr>
          <p:cNvPr id="23" name="Shape 18"/>
          <p:cNvSpPr/>
          <p:nvPr/>
        </p:nvSpPr>
        <p:spPr>
          <a:xfrm>
            <a:off x="7440930" y="1188720"/>
            <a:ext cx="585216" cy="585216"/>
          </a:xfrm>
          <a:prstGeom prst="ellipse">
            <a:avLst/>
          </a:prstGeom>
          <a:solidFill>
            <a:srgbClr val="F07E1A"/>
          </a:solidFill>
          <a:ln/>
        </p:spPr>
      </p:sp>
      <p:pic>
        <p:nvPicPr>
          <p:cNvPr id="2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04790" y="1352580"/>
            <a:ext cx="257495" cy="257495"/>
          </a:xfrm>
          <a:prstGeom prst="rect">
            <a:avLst/>
          </a:prstGeom>
        </p:spPr>
      </p:pic>
      <p:sp>
        <p:nvSpPr>
          <p:cNvPr id="25" name="Shape 19"/>
          <p:cNvSpPr/>
          <p:nvPr/>
        </p:nvSpPr>
        <p:spPr>
          <a:xfrm>
            <a:off x="6780276" y="1901952"/>
            <a:ext cx="1906524" cy="1371600"/>
          </a:xfrm>
          <a:prstGeom prst="roundRect">
            <a:avLst>
              <a:gd name="adj" fmla="val 9333"/>
            </a:avLst>
          </a:prstGeom>
          <a:solidFill>
            <a:srgbClr val="FDECDD"/>
          </a:solidFill>
          <a:ln/>
        </p:spPr>
      </p:sp>
      <p:sp>
        <p:nvSpPr>
          <p:cNvPr id="26" name="Text 20"/>
          <p:cNvSpPr/>
          <p:nvPr/>
        </p:nvSpPr>
        <p:spPr>
          <a:xfrm>
            <a:off x="6890004" y="1993392"/>
            <a:ext cx="168706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07E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+3</a:t>
            </a:r>
            <a:endParaRPr lang="en-US" sz="2200" dirty="0"/>
          </a:p>
        </p:txBody>
      </p:sp>
      <p:sp>
        <p:nvSpPr>
          <p:cNvPr id="27" name="Text 21"/>
          <p:cNvSpPr/>
          <p:nvPr/>
        </p:nvSpPr>
        <p:spPr>
          <a:xfrm>
            <a:off x="6908292" y="2377440"/>
            <a:ext cx="16504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5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Nilai ulang (tahun)</a:t>
            </a:r>
            <a:endParaRPr lang="en-US" sz="1250" dirty="0"/>
          </a:p>
        </p:txBody>
      </p:sp>
      <p:sp>
        <p:nvSpPr>
          <p:cNvPr id="28" name="Text 22"/>
          <p:cNvSpPr/>
          <p:nvPr/>
        </p:nvSpPr>
        <p:spPr>
          <a:xfrm>
            <a:off x="6926580" y="2688336"/>
            <a:ext cx="16139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6000"/>
              </a:lnSpc>
              <a:buNone/>
            </a:pPr>
            <a:r>
              <a:rPr lang="en-US" sz="1100" dirty="0">
                <a:solidFill>
                  <a:srgbClr val="5E7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Ulang DXA dan hitung ulang risiko untuk memutuskan lanjut atau tidak.</a:t>
            </a:r>
            <a:endParaRPr lang="en-US" sz="1100" dirty="0"/>
          </a:p>
        </p:txBody>
      </p:sp>
      <p:sp>
        <p:nvSpPr>
          <p:cNvPr id="29" name="Shape 23"/>
          <p:cNvSpPr/>
          <p:nvPr/>
        </p:nvSpPr>
        <p:spPr>
          <a:xfrm>
            <a:off x="457200" y="3438144"/>
            <a:ext cx="4005072" cy="914400"/>
          </a:xfrm>
          <a:prstGeom prst="roundRect">
            <a:avLst>
              <a:gd name="adj" fmla="val 14000"/>
            </a:avLst>
          </a:prstGeom>
          <a:solidFill>
            <a:srgbClr val="FBE9E9"/>
          </a:solidFill>
          <a:ln/>
        </p:spPr>
      </p:sp>
      <p:sp>
        <p:nvSpPr>
          <p:cNvPr id="30" name="Shape 24"/>
          <p:cNvSpPr/>
          <p:nvPr/>
        </p:nvSpPr>
        <p:spPr>
          <a:xfrm>
            <a:off x="640080" y="3602736"/>
            <a:ext cx="329184" cy="329184"/>
          </a:xfrm>
          <a:prstGeom prst="ellipse">
            <a:avLst/>
          </a:prstGeom>
          <a:solidFill>
            <a:srgbClr val="D64545"/>
          </a:solidFill>
          <a:ln/>
        </p:spPr>
      </p:sp>
      <p:pic>
        <p:nvPicPr>
          <p:cNvPr id="3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2252" y="3694908"/>
            <a:ext cx="144841" cy="144841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060704" y="3438144"/>
            <a:ext cx="32186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D64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 tidak adekuat.  </a:t>
            </a: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Lebih dari satu fraktur baru, atau kepadatan tulang turun 5 persen atau lebih meski patuh minimal 1 tahun: perpanjang atau ganti terapi dan cari lagi penyebab sekunder.</a:t>
            </a:r>
            <a:endParaRPr lang="en-US" sz="1150" dirty="0"/>
          </a:p>
        </p:txBody>
      </p:sp>
      <p:sp>
        <p:nvSpPr>
          <p:cNvPr id="33" name="Shape 26"/>
          <p:cNvSpPr/>
          <p:nvPr/>
        </p:nvSpPr>
        <p:spPr>
          <a:xfrm>
            <a:off x="4681728" y="3438144"/>
            <a:ext cx="4005072" cy="914400"/>
          </a:xfrm>
          <a:prstGeom prst="roundRect">
            <a:avLst>
              <a:gd name="adj" fmla="val 14000"/>
            </a:avLst>
          </a:prstGeom>
          <a:solidFill>
            <a:srgbClr val="FDECDD"/>
          </a:solidFill>
          <a:ln/>
        </p:spPr>
      </p:sp>
      <p:sp>
        <p:nvSpPr>
          <p:cNvPr id="34" name="Shape 27"/>
          <p:cNvSpPr/>
          <p:nvPr/>
        </p:nvSpPr>
        <p:spPr>
          <a:xfrm>
            <a:off x="4864608" y="3602736"/>
            <a:ext cx="329184" cy="329184"/>
          </a:xfrm>
          <a:prstGeom prst="ellipse">
            <a:avLst/>
          </a:prstGeom>
          <a:solidFill>
            <a:srgbClr val="F07E1A"/>
          </a:solidFill>
          <a:ln/>
        </p:spPr>
      </p:sp>
      <p:pic>
        <p:nvPicPr>
          <p:cNvPr id="3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6780" y="3694908"/>
            <a:ext cx="144841" cy="144841"/>
          </a:xfrm>
          <a:prstGeom prst="rect">
            <a:avLst/>
          </a:prstGeom>
        </p:spPr>
      </p:pic>
      <p:sp>
        <p:nvSpPr>
          <p:cNvPr id="36" name="Text 28"/>
          <p:cNvSpPr/>
          <p:nvPr/>
        </p:nvSpPr>
        <p:spPr>
          <a:xfrm>
            <a:off x="5285232" y="3438144"/>
            <a:ext cx="3218688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C25E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Mengapa tidak selamanya.  </a:t>
            </a: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 atas 6 tahun bisfosfonat, fraktur femur atipikal naik menjadi 39 sampai 131 per 100.000 orang-tahun, dibanding 25 pada tahun ke-3 sampai ke-5.</a:t>
            </a:r>
            <a:endParaRPr lang="en-US" sz="1150" dirty="0"/>
          </a:p>
        </p:txBody>
      </p:sp>
      <p:sp>
        <p:nvSpPr>
          <p:cNvPr id="37" name="Text 29"/>
          <p:cNvSpPr/>
          <p:nvPr/>
        </p:nvSpPr>
        <p:spPr>
          <a:xfrm>
            <a:off x="457200" y="457200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700" dirty="0">
                <a:solidFill>
                  <a:srgbClr val="B4C4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Morin SN, Feldman S, Funnell L, dkk. Clinical practice guideline for management of osteoporosis and fracture prevention in Canada: 2023 update. CMAJ. 2023;195(39):E1333-48.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Yang dipantau, dan yang tidak dipakai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57200" y="722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E7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Pemantauan sederhana: kepatuhan, tinggi badan, dan DXA berkala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4005072" cy="2331720"/>
          </a:xfrm>
          <a:prstGeom prst="roundRect">
            <a:avLst>
              <a:gd name="adj" fmla="val 5490"/>
            </a:avLst>
          </a:prstGeom>
          <a:solidFill>
            <a:srgbClr val="E7F5EC"/>
          </a:solidFill>
          <a:ln/>
        </p:spPr>
      </p:sp>
      <p:sp>
        <p:nvSpPr>
          <p:cNvPr id="5" name="Shape 3"/>
          <p:cNvSpPr/>
          <p:nvPr/>
        </p:nvSpPr>
        <p:spPr>
          <a:xfrm>
            <a:off x="658368" y="1335024"/>
            <a:ext cx="420624" cy="420624"/>
          </a:xfrm>
          <a:prstGeom prst="ellipse">
            <a:avLst/>
          </a:prstGeom>
          <a:solidFill>
            <a:srgbClr val="2E9E5B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43" y="1452799"/>
            <a:ext cx="185075" cy="18507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07008" y="1335024"/>
            <a:ext cx="305409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Lakukan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676656" y="1920240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Setiap kunjungan</a:t>
            </a:r>
            <a:endParaRPr lang="en-US" sz="1250" dirty="0"/>
          </a:p>
        </p:txBody>
      </p:sp>
      <p:sp>
        <p:nvSpPr>
          <p:cNvPr id="9" name="Text 6"/>
          <p:cNvSpPr/>
          <p:nvPr/>
        </p:nvSpPr>
        <p:spPr>
          <a:xfrm>
            <a:off x="676656" y="2139696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Tanyakan kepatuhan, keluhan obat, dan fraktur baru.</a:t>
            </a:r>
            <a:endParaRPr lang="en-US" sz="1150" dirty="0"/>
          </a:p>
        </p:txBody>
      </p:sp>
      <p:sp>
        <p:nvSpPr>
          <p:cNvPr id="10" name="Text 7"/>
          <p:cNvSpPr/>
          <p:nvPr/>
        </p:nvSpPr>
        <p:spPr>
          <a:xfrm>
            <a:off x="676656" y="2450592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Setiap tahun</a:t>
            </a:r>
            <a:endParaRPr lang="en-US" sz="1250" dirty="0"/>
          </a:p>
        </p:txBody>
      </p:sp>
      <p:sp>
        <p:nvSpPr>
          <p:cNvPr id="11" name="Text 8"/>
          <p:cNvSpPr/>
          <p:nvPr/>
        </p:nvSpPr>
        <p:spPr>
          <a:xfrm>
            <a:off x="676656" y="267004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Ukur tinggi badan dan nilai risiko jatuh.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676656" y="2980944"/>
            <a:ext cx="35661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2E9E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tahun setelah mulai obat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676656" y="320040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Ulang DXA. Lebih cepat bila ada fraktur baru.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4681728" y="1188720"/>
            <a:ext cx="4005072" cy="2331720"/>
          </a:xfrm>
          <a:prstGeom prst="roundRect">
            <a:avLst>
              <a:gd name="adj" fmla="val 5490"/>
            </a:avLst>
          </a:prstGeom>
          <a:solidFill>
            <a:srgbClr val="FBE9E9"/>
          </a:solidFill>
          <a:ln/>
        </p:spPr>
      </p:sp>
      <p:sp>
        <p:nvSpPr>
          <p:cNvPr id="15" name="Shape 12"/>
          <p:cNvSpPr/>
          <p:nvPr/>
        </p:nvSpPr>
        <p:spPr>
          <a:xfrm>
            <a:off x="4882896" y="1335024"/>
            <a:ext cx="420624" cy="420624"/>
          </a:xfrm>
          <a:prstGeom prst="ellipse">
            <a:avLst/>
          </a:prstGeom>
          <a:solidFill>
            <a:srgbClr val="D64545"/>
          </a:solidFill>
          <a:ln/>
        </p:spPr>
      </p:sp>
      <p:pic>
        <p:nvPicPr>
          <p:cNvPr id="1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0671" y="1452799"/>
            <a:ext cx="185075" cy="185075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5431536" y="1335024"/>
            <a:ext cx="3054096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D64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Jangan dipakai menilai respons</a:t>
            </a:r>
            <a:endParaRPr lang="en-US" sz="1500" dirty="0"/>
          </a:p>
        </p:txBody>
      </p:sp>
      <p:sp>
        <p:nvSpPr>
          <p:cNvPr id="18" name="Text 14"/>
          <p:cNvSpPr/>
          <p:nvPr/>
        </p:nvSpPr>
        <p:spPr>
          <a:xfrm>
            <a:off x="4901184" y="1938528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D64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Penanda turnover tulang</a:t>
            </a:r>
            <a:endParaRPr lang="en-US" sz="1250" dirty="0"/>
          </a:p>
        </p:txBody>
      </p:sp>
      <p:sp>
        <p:nvSpPr>
          <p:cNvPr id="19" name="Text 15"/>
          <p:cNvSpPr/>
          <p:nvPr/>
        </p:nvSpPr>
        <p:spPr>
          <a:xfrm>
            <a:off x="4901184" y="2176272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Tidak dianjurkan untuk menilai keberhasilan terapi.</a:t>
            </a:r>
            <a:endParaRPr lang="en-US" sz="1150" dirty="0"/>
          </a:p>
        </p:txBody>
      </p:sp>
      <p:sp>
        <p:nvSpPr>
          <p:cNvPr id="20" name="Text 16"/>
          <p:cNvSpPr/>
          <p:nvPr/>
        </p:nvSpPr>
        <p:spPr>
          <a:xfrm>
            <a:off x="4901184" y="2487168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D6454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FRAX atau CAROC ulang</a:t>
            </a:r>
            <a:endParaRPr lang="en-US" sz="1250" dirty="0"/>
          </a:p>
        </p:txBody>
      </p:sp>
      <p:sp>
        <p:nvSpPr>
          <p:cNvPr id="21" name="Text 17"/>
          <p:cNvSpPr/>
          <p:nvPr/>
        </p:nvSpPr>
        <p:spPr>
          <a:xfrm>
            <a:off x="4901184" y="2724912"/>
            <a:ext cx="35661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11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Untuk memutuskan mulai terapi, bukan menilai hasil.</a:t>
            </a:r>
            <a:endParaRPr lang="en-US" sz="1150" dirty="0"/>
          </a:p>
        </p:txBody>
      </p:sp>
      <p:sp>
        <p:nvSpPr>
          <p:cNvPr id="22" name="Shape 18"/>
          <p:cNvSpPr/>
          <p:nvPr/>
        </p:nvSpPr>
        <p:spPr>
          <a:xfrm>
            <a:off x="4901184" y="3035808"/>
            <a:ext cx="3566160" cy="384048"/>
          </a:xfrm>
          <a:prstGeom prst="roundRect">
            <a:avLst>
              <a:gd name="adj" fmla="val 33333"/>
            </a:avLst>
          </a:prstGeom>
          <a:solidFill>
            <a:srgbClr val="FFFFFF"/>
          </a:solidFill>
          <a:ln/>
        </p:spPr>
      </p:sp>
      <p:sp>
        <p:nvSpPr>
          <p:cNvPr id="23" name="Text 19"/>
          <p:cNvSpPr/>
          <p:nvPr/>
        </p:nvSpPr>
        <p:spPr>
          <a:xfrm>
            <a:off x="5010912" y="3035808"/>
            <a:ext cx="334670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E7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Kepadatan tulang yang stabil sudah dianggap respons yang baik.</a:t>
            </a:r>
            <a:endParaRPr lang="en-US" sz="1100" dirty="0"/>
          </a:p>
        </p:txBody>
      </p:sp>
      <p:sp>
        <p:nvSpPr>
          <p:cNvPr id="24" name="Shape 20"/>
          <p:cNvSpPr/>
          <p:nvPr/>
        </p:nvSpPr>
        <p:spPr>
          <a:xfrm>
            <a:off x="457200" y="3657600"/>
            <a:ext cx="8229600" cy="676656"/>
          </a:xfrm>
          <a:prstGeom prst="roundRect">
            <a:avLst>
              <a:gd name="adj" fmla="val 18919"/>
            </a:avLst>
          </a:prstGeom>
          <a:solidFill>
            <a:srgbClr val="1E3A44"/>
          </a:solidFill>
          <a:ln/>
        </p:spPr>
      </p:sp>
      <p:sp>
        <p:nvSpPr>
          <p:cNvPr id="25" name="Shape 21"/>
          <p:cNvSpPr/>
          <p:nvPr/>
        </p:nvSpPr>
        <p:spPr>
          <a:xfrm>
            <a:off x="658368" y="3831336"/>
            <a:ext cx="329184" cy="329184"/>
          </a:xfrm>
          <a:prstGeom prst="ellipse">
            <a:avLst/>
          </a:prstGeom>
          <a:solidFill>
            <a:srgbClr val="F07E1A"/>
          </a:solidFill>
          <a:ln/>
        </p:spPr>
      </p:sp>
      <p:pic>
        <p:nvPicPr>
          <p:cNvPr id="2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540" y="3923508"/>
            <a:ext cx="144841" cy="144841"/>
          </a:xfrm>
          <a:prstGeom prst="rect">
            <a:avLst/>
          </a:prstGeom>
        </p:spPr>
      </p:pic>
      <p:sp>
        <p:nvSpPr>
          <p:cNvPr id="27" name="Text 22"/>
          <p:cNvSpPr/>
          <p:nvPr/>
        </p:nvSpPr>
        <p:spPr>
          <a:xfrm>
            <a:off x="1115568" y="3657600"/>
            <a:ext cx="736092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Waspadai dua efek samping jangka panjang: nyeri paha atau selangkangan baru yang menetap (kemungkinan fraktur femur atipikal), dan luka mulut yang tidak sembuh setelah cabut gigi (osteonekrosis rahang).</a:t>
            </a:r>
            <a:endParaRPr lang="en-US" sz="1150" dirty="0"/>
          </a:p>
        </p:txBody>
      </p:sp>
      <p:sp>
        <p:nvSpPr>
          <p:cNvPr id="28" name="Text 23"/>
          <p:cNvSpPr/>
          <p:nvPr/>
        </p:nvSpPr>
        <p:spPr>
          <a:xfrm>
            <a:off x="457200" y="457200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700" dirty="0">
                <a:solidFill>
                  <a:srgbClr val="B4C4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Morin SN, Feldman S, Funnell L, dkk. Clinical practice guideline for management of osteoporosis and fracture prevention in Canada: 2023 update. CMAJ. 2023;195(39):E1333-48.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37744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Edukasi</a:t>
            </a: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non-</a:t>
            </a:r>
            <a:r>
              <a:rPr lang="en-US" sz="27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farmakologis</a:t>
            </a: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7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untuk</a:t>
            </a:r>
            <a:r>
              <a:rPr lang="en-US" sz="2700" b="1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27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pasien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457200" y="722376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E7C8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Latihan dan nutrisi berlaku baik pasien minum obat maupun tidak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457200" y="1188720"/>
            <a:ext cx="4005072" cy="2843784"/>
          </a:xfrm>
          <a:prstGeom prst="roundRect">
            <a:avLst>
              <a:gd name="adj" fmla="val 4094"/>
            </a:avLst>
          </a:prstGeom>
          <a:solidFill>
            <a:srgbClr val="E6F6FA"/>
          </a:solidFill>
          <a:ln/>
        </p:spPr>
      </p:sp>
      <p:sp>
        <p:nvSpPr>
          <p:cNvPr id="5" name="Shape 3"/>
          <p:cNvSpPr/>
          <p:nvPr/>
        </p:nvSpPr>
        <p:spPr>
          <a:xfrm>
            <a:off x="658368" y="1335024"/>
            <a:ext cx="457200" cy="457200"/>
          </a:xfrm>
          <a:prstGeom prst="ellipse">
            <a:avLst/>
          </a:prstGeom>
          <a:solidFill>
            <a:srgbClr val="0F8DA8"/>
          </a:solidFill>
          <a:ln/>
        </p:spPr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" y="1463040"/>
            <a:ext cx="201168" cy="20116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43584" y="133502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A5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Latihan fisik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58368" y="1883664"/>
            <a:ext cx="3602736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/>
        </p:spPr>
      </p:sp>
      <p:sp>
        <p:nvSpPr>
          <p:cNvPr id="9" name="Text 6"/>
          <p:cNvSpPr/>
          <p:nvPr/>
        </p:nvSpPr>
        <p:spPr>
          <a:xfrm>
            <a:off x="786384" y="1920240"/>
            <a:ext cx="2770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5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Keseimbangan dan latihan fungsional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3502152" y="1947672"/>
            <a:ext cx="658368" cy="201168"/>
          </a:xfrm>
          <a:prstGeom prst="roundRect">
            <a:avLst>
              <a:gd name="adj" fmla="val 227273"/>
            </a:avLst>
          </a:prstGeom>
          <a:solidFill>
            <a:srgbClr val="0F8DA8"/>
          </a:solidFill>
          <a:ln/>
        </p:spPr>
      </p:sp>
      <p:sp>
        <p:nvSpPr>
          <p:cNvPr id="11" name="Text 8"/>
          <p:cNvSpPr/>
          <p:nvPr/>
        </p:nvSpPr>
        <p:spPr>
          <a:xfrm>
            <a:off x="3502152" y="1947672"/>
            <a:ext cx="6583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KUAT</a:t>
            </a:r>
            <a:endParaRPr lang="en-US" sz="800" dirty="0"/>
          </a:p>
        </p:txBody>
      </p:sp>
      <p:sp>
        <p:nvSpPr>
          <p:cNvPr id="12" name="Text 9"/>
          <p:cNvSpPr/>
          <p:nvPr/>
        </p:nvSpPr>
        <p:spPr>
          <a:xfrm>
            <a:off x="786384" y="2139696"/>
            <a:ext cx="33649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Minimal 2 kali seminggu. Rekomendasi terkuat.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658368" y="2542032"/>
            <a:ext cx="3602736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/>
        </p:spPr>
      </p:sp>
      <p:sp>
        <p:nvSpPr>
          <p:cNvPr id="14" name="Text 11"/>
          <p:cNvSpPr/>
          <p:nvPr/>
        </p:nvSpPr>
        <p:spPr>
          <a:xfrm>
            <a:off x="786384" y="2578608"/>
            <a:ext cx="2770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5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Latihan resistensi progresif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3502152" y="2606040"/>
            <a:ext cx="658368" cy="201168"/>
          </a:xfrm>
          <a:prstGeom prst="roundRect">
            <a:avLst>
              <a:gd name="adj" fmla="val 227273"/>
            </a:avLst>
          </a:prstGeom>
          <a:solidFill>
            <a:srgbClr val="9AAEB6"/>
          </a:solidFill>
          <a:ln/>
        </p:spPr>
      </p:sp>
      <p:sp>
        <p:nvSpPr>
          <p:cNvPr id="16" name="Text 13"/>
          <p:cNvSpPr/>
          <p:nvPr/>
        </p:nvSpPr>
        <p:spPr>
          <a:xfrm>
            <a:off x="3502152" y="2606040"/>
            <a:ext cx="6583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SARAN</a:t>
            </a:r>
            <a:endParaRPr lang="en-US" sz="800" dirty="0"/>
          </a:p>
        </p:txBody>
      </p:sp>
      <p:sp>
        <p:nvSpPr>
          <p:cNvPr id="17" name="Text 14"/>
          <p:cNvSpPr/>
          <p:nvPr/>
        </p:nvSpPr>
        <p:spPr>
          <a:xfrm>
            <a:off x="786384" y="2798064"/>
            <a:ext cx="33649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Minimal 2 kali seminggu, termasuk otot punggung.</a:t>
            </a:r>
            <a:endParaRPr lang="en-US" sz="1100" dirty="0"/>
          </a:p>
        </p:txBody>
      </p:sp>
      <p:sp>
        <p:nvSpPr>
          <p:cNvPr id="18" name="Shape 15"/>
          <p:cNvSpPr/>
          <p:nvPr/>
        </p:nvSpPr>
        <p:spPr>
          <a:xfrm>
            <a:off x="658368" y="3200400"/>
            <a:ext cx="3602736" cy="566928"/>
          </a:xfrm>
          <a:prstGeom prst="roundRect">
            <a:avLst>
              <a:gd name="adj" fmla="val 12903"/>
            </a:avLst>
          </a:prstGeom>
          <a:solidFill>
            <a:srgbClr val="FFFFFF"/>
          </a:solidFill>
          <a:ln/>
        </p:spPr>
      </p:sp>
      <p:sp>
        <p:nvSpPr>
          <p:cNvPr id="19" name="Text 16"/>
          <p:cNvSpPr/>
          <p:nvPr/>
        </p:nvSpPr>
        <p:spPr>
          <a:xfrm>
            <a:off x="786384" y="3236976"/>
            <a:ext cx="277063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A5C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Jalan kaki, yoga, Pilates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3502152" y="3264408"/>
            <a:ext cx="658368" cy="201168"/>
          </a:xfrm>
          <a:prstGeom prst="roundRect">
            <a:avLst>
              <a:gd name="adj" fmla="val 227273"/>
            </a:avLst>
          </a:prstGeom>
          <a:solidFill>
            <a:srgbClr val="9AAEB6"/>
          </a:solidFill>
          <a:ln/>
        </p:spPr>
      </p:sp>
      <p:sp>
        <p:nvSpPr>
          <p:cNvPr id="21" name="Text 18"/>
          <p:cNvSpPr/>
          <p:nvPr/>
        </p:nvSpPr>
        <p:spPr>
          <a:xfrm>
            <a:off x="3502152" y="3264408"/>
            <a:ext cx="658368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00" b="1" kern="0" spc="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SARAN</a:t>
            </a:r>
            <a:endParaRPr lang="en-US" sz="800" dirty="0"/>
          </a:p>
        </p:txBody>
      </p:sp>
      <p:sp>
        <p:nvSpPr>
          <p:cNvPr id="22" name="Text 19"/>
          <p:cNvSpPr/>
          <p:nvPr/>
        </p:nvSpPr>
        <p:spPr>
          <a:xfrm>
            <a:off x="786384" y="3456432"/>
            <a:ext cx="336499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Sebagai tambahan, bukan pengganti dua latihan di atas.</a:t>
            </a:r>
            <a:endParaRPr lang="en-US" sz="1100" dirty="0"/>
          </a:p>
        </p:txBody>
      </p:sp>
      <p:sp>
        <p:nvSpPr>
          <p:cNvPr id="24" name="Shape 21"/>
          <p:cNvSpPr/>
          <p:nvPr/>
        </p:nvSpPr>
        <p:spPr>
          <a:xfrm>
            <a:off x="4681728" y="1188720"/>
            <a:ext cx="4005072" cy="3127248"/>
          </a:xfrm>
          <a:prstGeom prst="roundRect">
            <a:avLst>
              <a:gd name="adj" fmla="val 4094"/>
            </a:avLst>
          </a:prstGeom>
          <a:solidFill>
            <a:srgbClr val="FDECDD"/>
          </a:solidFill>
          <a:ln/>
        </p:spPr>
      </p:sp>
      <p:sp>
        <p:nvSpPr>
          <p:cNvPr id="25" name="Shape 22"/>
          <p:cNvSpPr/>
          <p:nvPr/>
        </p:nvSpPr>
        <p:spPr>
          <a:xfrm>
            <a:off x="4882896" y="1335024"/>
            <a:ext cx="457200" cy="457200"/>
          </a:xfrm>
          <a:prstGeom prst="ellipse">
            <a:avLst/>
          </a:prstGeom>
          <a:solidFill>
            <a:srgbClr val="F07E1A"/>
          </a:solidFill>
          <a:ln/>
        </p:spPr>
      </p:sp>
      <p:pic>
        <p:nvPicPr>
          <p:cNvPr id="2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0912" y="1463040"/>
            <a:ext cx="201168" cy="201168"/>
          </a:xfrm>
          <a:prstGeom prst="rect">
            <a:avLst/>
          </a:prstGeom>
        </p:spPr>
      </p:pic>
      <p:sp>
        <p:nvSpPr>
          <p:cNvPr id="27" name="Text 23"/>
          <p:cNvSpPr/>
          <p:nvPr/>
        </p:nvSpPr>
        <p:spPr>
          <a:xfrm>
            <a:off x="5468112" y="1335024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25E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Nutrisi</a:t>
            </a:r>
            <a:endParaRPr lang="en-US" sz="1500" dirty="0"/>
          </a:p>
        </p:txBody>
      </p:sp>
      <p:sp>
        <p:nvSpPr>
          <p:cNvPr id="28" name="Shape 24"/>
          <p:cNvSpPr/>
          <p:nvPr/>
        </p:nvSpPr>
        <p:spPr>
          <a:xfrm>
            <a:off x="4882896" y="1883664"/>
            <a:ext cx="1773936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/>
        </p:spPr>
      </p:sp>
      <p:sp>
        <p:nvSpPr>
          <p:cNvPr id="29" name="Text 25"/>
          <p:cNvSpPr/>
          <p:nvPr/>
        </p:nvSpPr>
        <p:spPr>
          <a:xfrm>
            <a:off x="4882896" y="1938528"/>
            <a:ext cx="17739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C25E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1000 mg</a:t>
            </a:r>
            <a:endParaRPr lang="en-US" sz="1900" dirty="0"/>
          </a:p>
        </p:txBody>
      </p:sp>
      <p:sp>
        <p:nvSpPr>
          <p:cNvPr id="30" name="Text 26"/>
          <p:cNvSpPr/>
          <p:nvPr/>
        </p:nvSpPr>
        <p:spPr>
          <a:xfrm>
            <a:off x="4956048" y="2267712"/>
            <a:ext cx="1627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10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Laki-laki 51-70 tahun</a:t>
            </a:r>
            <a:endParaRPr lang="en-US" sz="1050" dirty="0"/>
          </a:p>
        </p:txBody>
      </p:sp>
      <p:sp>
        <p:nvSpPr>
          <p:cNvPr id="31" name="Shape 27"/>
          <p:cNvSpPr/>
          <p:nvPr/>
        </p:nvSpPr>
        <p:spPr>
          <a:xfrm>
            <a:off x="6739128" y="1883664"/>
            <a:ext cx="1773936" cy="841248"/>
          </a:xfrm>
          <a:prstGeom prst="roundRect">
            <a:avLst>
              <a:gd name="adj" fmla="val 8696"/>
            </a:avLst>
          </a:prstGeom>
          <a:solidFill>
            <a:srgbClr val="FFFFFF"/>
          </a:solidFill>
          <a:ln/>
        </p:spPr>
      </p:sp>
      <p:sp>
        <p:nvSpPr>
          <p:cNvPr id="32" name="Text 28"/>
          <p:cNvSpPr/>
          <p:nvPr/>
        </p:nvSpPr>
        <p:spPr>
          <a:xfrm>
            <a:off x="6739128" y="1938528"/>
            <a:ext cx="1773936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C25E0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1200 mg</a:t>
            </a:r>
            <a:endParaRPr lang="en-US" sz="1900" dirty="0"/>
          </a:p>
        </p:txBody>
      </p:sp>
      <p:sp>
        <p:nvSpPr>
          <p:cNvPr id="33" name="Text 29"/>
          <p:cNvSpPr/>
          <p:nvPr/>
        </p:nvSpPr>
        <p:spPr>
          <a:xfrm>
            <a:off x="6812280" y="2267712"/>
            <a:ext cx="162763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2000"/>
              </a:lnSpc>
              <a:buNone/>
            </a:pPr>
            <a:r>
              <a:rPr lang="en-US" sz="10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Perempuan di atas 50 th</a:t>
            </a:r>
            <a:endParaRPr lang="en-US" sz="1050" dirty="0"/>
          </a:p>
          <a:p>
            <a:pPr marL="0" indent="0" algn="ctr">
              <a:lnSpc>
                <a:spcPct val="102000"/>
              </a:lnSpc>
              <a:buNone/>
            </a:pPr>
            <a:r>
              <a:rPr lang="en-US" sz="105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Laki-laki di atas 70 th</a:t>
            </a:r>
            <a:endParaRPr lang="en-US" sz="1050" dirty="0"/>
          </a:p>
        </p:txBody>
      </p:sp>
      <p:sp>
        <p:nvSpPr>
          <p:cNvPr id="34" name="Text 30"/>
          <p:cNvSpPr/>
          <p:nvPr/>
        </p:nvSpPr>
        <p:spPr>
          <a:xfrm>
            <a:off x="4882896" y="2761488"/>
            <a:ext cx="3602736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1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Kalsium per hari, utamakan dari makanan. Tanpa suplemen bila asupan sudah cukup.</a:t>
            </a:r>
            <a:endParaRPr lang="en-US" sz="1100" dirty="0"/>
          </a:p>
        </p:txBody>
      </p:sp>
      <p:sp>
        <p:nvSpPr>
          <p:cNvPr id="35" name="Shape 31"/>
          <p:cNvSpPr/>
          <p:nvPr/>
        </p:nvSpPr>
        <p:spPr>
          <a:xfrm>
            <a:off x="4882896" y="3127248"/>
            <a:ext cx="3602736" cy="457200"/>
          </a:xfrm>
          <a:prstGeom prst="roundRect">
            <a:avLst>
              <a:gd name="adj" fmla="val 16000"/>
            </a:avLst>
          </a:prstGeom>
          <a:solidFill>
            <a:srgbClr val="F07E1A"/>
          </a:solidFill>
          <a:ln/>
        </p:spPr>
      </p:sp>
      <p:sp>
        <p:nvSpPr>
          <p:cNvPr id="36" name="Text 32"/>
          <p:cNvSpPr/>
          <p:nvPr/>
        </p:nvSpPr>
        <p:spPr>
          <a:xfrm>
            <a:off x="4992624" y="3127248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Vitamin D 400 IU per hari untuk semua dewasa di atas 50 tahun</a:t>
            </a:r>
            <a:endParaRPr lang="en-US" sz="1200" dirty="0"/>
          </a:p>
        </p:txBody>
      </p:sp>
      <p:sp>
        <p:nvSpPr>
          <p:cNvPr id="37" name="Shape 33"/>
          <p:cNvSpPr/>
          <p:nvPr/>
        </p:nvSpPr>
        <p:spPr>
          <a:xfrm>
            <a:off x="4882896" y="3675888"/>
            <a:ext cx="3602736" cy="512064"/>
          </a:xfrm>
          <a:prstGeom prst="roundRect">
            <a:avLst>
              <a:gd name="adj" fmla="val 14286"/>
            </a:avLst>
          </a:prstGeom>
          <a:solidFill>
            <a:srgbClr val="FFFFFF"/>
          </a:solidFill>
          <a:ln/>
        </p:spPr>
      </p:sp>
      <p:pic>
        <p:nvPicPr>
          <p:cNvPr id="3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0912" y="3831336"/>
            <a:ext cx="201168" cy="201168"/>
          </a:xfrm>
          <a:prstGeom prst="rect">
            <a:avLst/>
          </a:prstGeom>
        </p:spPr>
      </p:pic>
      <p:sp>
        <p:nvSpPr>
          <p:cNvPr id="39" name="Text 34"/>
          <p:cNvSpPr/>
          <p:nvPr/>
        </p:nvSpPr>
        <p:spPr>
          <a:xfrm>
            <a:off x="5303520" y="3675888"/>
            <a:ext cx="316382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Protein, vitamin K, dan magnesium tidak diberikan rutin untuk pencegahan fraktur.</a:t>
            </a:r>
            <a:endParaRPr lang="en-US" sz="1100" dirty="0"/>
          </a:p>
        </p:txBody>
      </p:sp>
      <p:sp>
        <p:nvSpPr>
          <p:cNvPr id="40" name="Text 35"/>
          <p:cNvSpPr/>
          <p:nvPr/>
        </p:nvSpPr>
        <p:spPr>
          <a:xfrm>
            <a:off x="457200" y="4572000"/>
            <a:ext cx="8229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700" dirty="0">
                <a:solidFill>
                  <a:srgbClr val="B4C4C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Morin SN, Feldman S, Funnell L, dkk. Clinical practice guideline for management of osteoporosis and fracture prevention in Canada: 2023 update. CMAJ. 2023;195(39):E1333-48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7CA008-700C-B90A-7BEE-7FC4F271F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38CCB473-85F5-8058-D7B7-764D2B28DC42}"/>
              </a:ext>
            </a:extLst>
          </p:cNvPr>
          <p:cNvSpPr/>
          <p:nvPr/>
        </p:nvSpPr>
        <p:spPr>
          <a:xfrm>
            <a:off x="457200" y="335744"/>
            <a:ext cx="82296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700" b="1" dirty="0" err="1">
                <a:solidFill>
                  <a:srgbClr val="1E3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Rangkuman</a:t>
            </a:r>
            <a:endParaRPr lang="en-US" sz="27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9051FDE4-FACC-EC00-BBEA-D4EA75755E6F}"/>
              </a:ext>
            </a:extLst>
          </p:cNvPr>
          <p:cNvSpPr/>
          <p:nvPr/>
        </p:nvSpPr>
        <p:spPr>
          <a:xfrm>
            <a:off x="457199" y="974034"/>
            <a:ext cx="7955680" cy="3756992"/>
          </a:xfrm>
          <a:prstGeom prst="roundRect">
            <a:avLst>
              <a:gd name="adj" fmla="val 4094"/>
            </a:avLst>
          </a:prstGeom>
          <a:solidFill>
            <a:srgbClr val="E6F6FA"/>
          </a:solidFill>
          <a:ln/>
        </p:spPr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716C9FE4-75AA-B0D8-8707-175BDA68BA9C}"/>
              </a:ext>
            </a:extLst>
          </p:cNvPr>
          <p:cNvSpPr/>
          <p:nvPr/>
        </p:nvSpPr>
        <p:spPr>
          <a:xfrm>
            <a:off x="731121" y="974034"/>
            <a:ext cx="7325138" cy="3595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85750" indent="-285750" algn="just">
              <a:buFont typeface="Wingdings" pitchFamily="2" charset="2"/>
              <a:buChar char="§"/>
            </a:pP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Tata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laksana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didasarkan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pada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fraktur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absolut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bukan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semata-mata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pada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densitas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mineral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tulang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lakukan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penilaian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faktor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klinis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hitung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10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tahun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menggunakan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FRAX/CAROC, dan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berikan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terapi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apabila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mencapai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20%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atau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lebih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setelah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terjadi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fraktur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panggul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atau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vertebra,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atau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pada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usia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70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tahun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dengan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skor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-T -2,5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atau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lebih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rendah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US" sz="14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Latihan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keseimbangan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dan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fungsional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sekurang-kurangnya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dua kali per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minggu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merupakan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satu-satunya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rekomendasi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non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farmakologis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dengan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kekuatan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tinggi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dan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berlaku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seluruh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pasien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berusia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50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tahun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atas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US" sz="14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Pemenuhan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kalsium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diutamakan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melalui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asupan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makanan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</a:t>
            </a:r>
            <a:r>
              <a:rPr lang="en-US" sz="1400" b="1" i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food first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),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disertai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suplementasi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vitamin D 400 IU/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hari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bagi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individu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berusia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atas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50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tahun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tanpa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suplementasi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rutin protein, vitamin K,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maupun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magnesium.</a:t>
            </a:r>
          </a:p>
          <a:p>
            <a:pPr marL="285750" indent="-285750" algn="just">
              <a:buFont typeface="Wingdings" pitchFamily="2" charset="2"/>
              <a:buChar char="§"/>
            </a:pPr>
            <a:endParaRPr lang="en-US" sz="1400" b="1" dirty="0">
              <a:solidFill>
                <a:schemeClr val="accent1">
                  <a:lumMod val="50000"/>
                </a:schemeClr>
              </a:solidFill>
              <a:latin typeface="Calibri" pitchFamily="34" charset="0"/>
              <a:ea typeface="Calibri" pitchFamily="34" charset="-122"/>
              <a:cs typeface="Calibri" pitchFamily="34" charset="-120"/>
            </a:endParaRPr>
          </a:p>
          <a:p>
            <a:pPr marL="285750" indent="-285750" algn="just">
              <a:buFont typeface="Wingdings" pitchFamily="2" charset="2"/>
              <a:buChar char="§"/>
            </a:pP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Bifosfonat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tetap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menjadi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terapi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lini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pertama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;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terapi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hormon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denosumab,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anabolik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dan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raloksifen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diposisikan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berdasarkan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tingkat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risiko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fraktur,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kontraindikasi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serta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toleransi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4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pasien</a:t>
            </a:r>
            <a:r>
              <a:rPr lang="en-US" sz="14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55755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27"/>
          <p:cNvSpPr txBox="1">
            <a:spLocks noGrp="1"/>
          </p:cNvSpPr>
          <p:nvPr>
            <p:ph type="ctrTitle"/>
          </p:nvPr>
        </p:nvSpPr>
        <p:spPr>
          <a:xfrm>
            <a:off x="4614000" y="1184399"/>
            <a:ext cx="4309202" cy="306334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l">
              <a:lnSpc>
                <a:spcPct val="150000"/>
              </a:lnSpc>
            </a:pPr>
            <a:r>
              <a:rPr lang="en-ID" sz="2400" b="1" dirty="0">
                <a:solidFill>
                  <a:schemeClr val="accent1"/>
                </a:solidFill>
                <a:latin typeface="+mn-lt"/>
              </a:rPr>
              <a:t>Our bone health is precious. Healthy bones are at the core of our well-being, mobility, and independence</a:t>
            </a:r>
            <a:endParaRPr sz="4000" dirty="0">
              <a:solidFill>
                <a:schemeClr val="accent1"/>
              </a:solidFill>
              <a:latin typeface="+mn-lt"/>
            </a:endParaRPr>
          </a:p>
        </p:txBody>
      </p:sp>
      <p:pic>
        <p:nvPicPr>
          <p:cNvPr id="315" name="Google Shape;31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525" y="383625"/>
            <a:ext cx="4309202" cy="4071438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317;p27">
            <a:extLst>
              <a:ext uri="{FF2B5EF4-FFF2-40B4-BE49-F238E27FC236}">
                <a16:creationId xmlns:a16="http://schemas.microsoft.com/office/drawing/2014/main" id="{4CC7C037-E95B-9039-4B15-84E14F629015}"/>
              </a:ext>
            </a:extLst>
          </p:cNvPr>
          <p:cNvSpPr/>
          <p:nvPr/>
        </p:nvSpPr>
        <p:spPr>
          <a:xfrm rot="5400000">
            <a:off x="1516800" y="3003725"/>
            <a:ext cx="482700" cy="35163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" name="Google Shape;318;p27">
            <a:extLst>
              <a:ext uri="{FF2B5EF4-FFF2-40B4-BE49-F238E27FC236}">
                <a16:creationId xmlns:a16="http://schemas.microsoft.com/office/drawing/2014/main" id="{26D7C2B4-9BF5-A01F-3839-C6007F56EDD1}"/>
              </a:ext>
            </a:extLst>
          </p:cNvPr>
          <p:cNvSpPr/>
          <p:nvPr/>
        </p:nvSpPr>
        <p:spPr>
          <a:xfrm rot="5400000">
            <a:off x="1465450" y="2989725"/>
            <a:ext cx="445200" cy="33759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fade thruBlk="1"/>
      </p:transition>
    </mc:Choice>
    <mc:Fallback xmlns="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5="http://schemas.microsoft.com/office/powerpoint/2012/main" xmlns:ahyp="http://schemas.microsoft.com/office/drawing/2018/hyperlinkcolor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708</TotalTime>
  <Words>2074</Words>
  <Application>Microsoft Macintosh PowerPoint</Application>
  <PresentationFormat>On-screen Show (16:9)</PresentationFormat>
  <Paragraphs>234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Gill Sans MT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Our bone health is precious. Healthy bones are at the core of our well-being, mobility, and independence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Osteoporosis: dari skrining ke terapi</dc:title>
  <dc:subject>PptxGenJS Presentation</dc:subject>
  <dc:creator>PptxGenJS</dc:creator>
  <cp:lastModifiedBy>Ari Wibowo</cp:lastModifiedBy>
  <cp:revision>9</cp:revision>
  <dcterms:created xsi:type="dcterms:W3CDTF">2026-08-22T04:08:03Z</dcterms:created>
  <dcterms:modified xsi:type="dcterms:W3CDTF">2026-08-28T07:10:15Z</dcterms:modified>
</cp:coreProperties>
</file>